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935" r:id="rId4"/>
  </p:sldMasterIdLst>
  <p:notesMasterIdLst>
    <p:notesMasterId r:id="rId25"/>
  </p:notesMasterIdLst>
  <p:handoutMasterIdLst>
    <p:handoutMasterId r:id="rId26"/>
  </p:handoutMasterIdLst>
  <p:sldIdLst>
    <p:sldId id="256" r:id="rId5"/>
    <p:sldId id="647" r:id="rId6"/>
    <p:sldId id="632" r:id="rId7"/>
    <p:sldId id="642" r:id="rId8"/>
    <p:sldId id="645" r:id="rId9"/>
    <p:sldId id="639" r:id="rId10"/>
    <p:sldId id="644" r:id="rId11"/>
    <p:sldId id="637" r:id="rId12"/>
    <p:sldId id="643" r:id="rId13"/>
    <p:sldId id="638" r:id="rId14"/>
    <p:sldId id="646" r:id="rId15"/>
    <p:sldId id="640" r:id="rId16"/>
    <p:sldId id="641" r:id="rId17"/>
    <p:sldId id="636" r:id="rId18"/>
    <p:sldId id="633" r:id="rId19"/>
    <p:sldId id="635" r:id="rId20"/>
    <p:sldId id="634" r:id="rId21"/>
    <p:sldId id="611" r:id="rId22"/>
    <p:sldId id="624" r:id="rId23"/>
    <p:sldId id="323" r:id="rId24"/>
  </p:sldIdLst>
  <p:sldSz cx="12188825" cy="6858000"/>
  <p:notesSz cx="7010400" cy="92964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888" userDrawn="1">
          <p15:clr>
            <a:srgbClr val="A4A3A4"/>
          </p15:clr>
        </p15:guide>
        <p15:guide id="2" pos="3839" userDrawn="1">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883FF"/>
    <a:srgbClr val="00FA00"/>
    <a:srgbClr val="D13940"/>
    <a:srgbClr val="C39C2F"/>
    <a:srgbClr val="C59C27"/>
    <a:srgbClr val="EF9A1A"/>
    <a:srgbClr val="907262"/>
    <a:srgbClr val="B3CD1F"/>
    <a:srgbClr val="43B1E5"/>
    <a:srgbClr val="00B8B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681" autoAdjust="0"/>
    <p:restoredTop sz="96571" autoAdjust="0"/>
  </p:normalViewPr>
  <p:slideViewPr>
    <p:cSldViewPr snapToGrid="0" showGuides="1">
      <p:cViewPr varScale="1">
        <p:scale>
          <a:sx n="121" d="100"/>
          <a:sy n="121" d="100"/>
        </p:scale>
        <p:origin x="773" y="91"/>
      </p:cViewPr>
      <p:guideLst>
        <p:guide orient="horz" pos="888"/>
        <p:guide pos="3839"/>
      </p:guideLst>
    </p:cSldViewPr>
  </p:slid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55" d="100"/>
          <a:sy n="55" d="100"/>
        </p:scale>
        <p:origin x="-1472" y="-64"/>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70338" y="0"/>
            <a:ext cx="3038475" cy="465138"/>
          </a:xfrm>
          <a:prstGeom prst="rect">
            <a:avLst/>
          </a:prstGeom>
        </p:spPr>
        <p:txBody>
          <a:bodyPr vert="horz" lIns="91440" tIns="45720" rIns="91440" bIns="45720" rtlCol="0"/>
          <a:lstStyle>
            <a:lvl1pPr algn="r">
              <a:defRPr sz="1200"/>
            </a:lvl1pPr>
          </a:lstStyle>
          <a:p>
            <a:fld id="{0B842F42-2CE9-4E35-95C1-410DC08A50B1}" type="datetimeFigureOut">
              <a:rPr lang="en-US" smtClean="0"/>
              <a:t>6/20/2021</a:t>
            </a:fld>
            <a:endParaRPr lang="en-US"/>
          </a:p>
        </p:txBody>
      </p:sp>
      <p:sp>
        <p:nvSpPr>
          <p:cNvPr id="4" name="Footer Placeholder 3"/>
          <p:cNvSpPr>
            <a:spLocks noGrp="1"/>
          </p:cNvSpPr>
          <p:nvPr>
            <p:ph type="ftr" sz="quarter" idx="2"/>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70338" y="8829675"/>
            <a:ext cx="3038475" cy="465138"/>
          </a:xfrm>
          <a:prstGeom prst="rect">
            <a:avLst/>
          </a:prstGeom>
        </p:spPr>
        <p:txBody>
          <a:bodyPr vert="horz" lIns="91440" tIns="45720" rIns="91440" bIns="45720" rtlCol="0" anchor="b"/>
          <a:lstStyle>
            <a:lvl1pPr algn="r">
              <a:defRPr sz="1200"/>
            </a:lvl1pPr>
          </a:lstStyle>
          <a:p>
            <a:fld id="{26F2E89A-4FDF-4617-8DDF-BE2769EE821E}" type="slidenum">
              <a:rPr lang="en-US" smtClean="0"/>
              <a:t>‹#›</a:t>
            </a:fld>
            <a:endParaRPr lang="en-US"/>
          </a:p>
        </p:txBody>
      </p:sp>
    </p:spTree>
    <p:extLst>
      <p:ext uri="{BB962C8B-B14F-4D97-AF65-F5344CB8AC3E}">
        <p14:creationId xmlns:p14="http://schemas.microsoft.com/office/powerpoint/2010/main" val="25792619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5138"/>
          </a:xfrm>
          <a:prstGeom prst="rect">
            <a:avLst/>
          </a:prstGeom>
        </p:spPr>
        <p:txBody>
          <a:bodyPr vert="horz" lIns="91440" tIns="45720" rIns="91440" bIns="45720" rtlCol="0"/>
          <a:lstStyle>
            <a:lvl1pPr algn="r">
              <a:defRPr sz="1200"/>
            </a:lvl1pPr>
          </a:lstStyle>
          <a:p>
            <a:fld id="{6F282904-F315-4730-8D91-37D99E141A6F}" type="datetimeFigureOut">
              <a:rPr lang="en-US" smtClean="0"/>
              <a:t>6/20/2021</a:t>
            </a:fld>
            <a:endParaRPr lang="en-US"/>
          </a:p>
        </p:txBody>
      </p:sp>
      <p:sp>
        <p:nvSpPr>
          <p:cNvPr id="4" name="Slide Image Placeholder 3"/>
          <p:cNvSpPr>
            <a:spLocks noGrp="1" noRot="1" noChangeAspect="1"/>
          </p:cNvSpPr>
          <p:nvPr>
            <p:ph type="sldImg" idx="2"/>
          </p:nvPr>
        </p:nvSpPr>
        <p:spPr>
          <a:xfrm>
            <a:off x="407988" y="696913"/>
            <a:ext cx="6194425" cy="34861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16425"/>
            <a:ext cx="5607050" cy="4183063"/>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5138"/>
          </a:xfrm>
          <a:prstGeom prst="rect">
            <a:avLst/>
          </a:prstGeom>
        </p:spPr>
        <p:txBody>
          <a:bodyPr vert="horz" lIns="91440" tIns="45720" rIns="91440" bIns="45720" rtlCol="0" anchor="b"/>
          <a:lstStyle>
            <a:lvl1pPr algn="r">
              <a:defRPr sz="1200"/>
            </a:lvl1pPr>
          </a:lstStyle>
          <a:p>
            <a:fld id="{54E672D7-8E2D-4611-973D-F4591A707C34}" type="slidenum">
              <a:rPr lang="en-US" smtClean="0"/>
              <a:t>‹#›</a:t>
            </a:fld>
            <a:endParaRPr lang="en-US"/>
          </a:p>
        </p:txBody>
      </p:sp>
    </p:spTree>
    <p:extLst>
      <p:ext uri="{BB962C8B-B14F-4D97-AF65-F5344CB8AC3E}">
        <p14:creationId xmlns:p14="http://schemas.microsoft.com/office/powerpoint/2010/main" val="17013578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
        <p:cNvGrpSpPr/>
        <p:nvPr/>
      </p:nvGrpSpPr>
      <p:grpSpPr>
        <a:xfrm>
          <a:off x="0" y="0"/>
          <a:ext cx="0" cy="0"/>
          <a:chOff x="0" y="0"/>
          <a:chExt cx="0" cy="0"/>
        </a:xfrm>
      </p:grpSpPr>
      <p:sp>
        <p:nvSpPr>
          <p:cNvPr id="46" name="Google Shape;46;g60257ae959_0_0:notes"/>
          <p:cNvSpPr>
            <a:spLocks noGrp="1" noRot="1" noChangeAspect="1"/>
          </p:cNvSpPr>
          <p:nvPr>
            <p:ph type="sldImg" idx="2"/>
          </p:nvPr>
        </p:nvSpPr>
        <p:spPr>
          <a:xfrm>
            <a:off x="407988" y="696913"/>
            <a:ext cx="6194425"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 name="Google Shape;47;g60257ae959_0_0:notes"/>
          <p:cNvSpPr txBox="1">
            <a:spLocks noGrp="1"/>
          </p:cNvSpPr>
          <p:nvPr>
            <p:ph type="body" idx="1"/>
          </p:nvPr>
        </p:nvSpPr>
        <p:spPr>
          <a:xfrm>
            <a:off x="701675" y="4416425"/>
            <a:ext cx="5607000" cy="41832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Pts val="1400"/>
              <a:buFontTx/>
              <a:buNone/>
              <a:tabLst/>
              <a:defRPr/>
            </a:pPr>
            <a:r>
              <a:rPr lang="en-US" sz="1200" kern="1200" dirty="0">
                <a:solidFill>
                  <a:schemeClr val="tx1"/>
                </a:solidFill>
                <a:effectLst/>
                <a:latin typeface="+mn-lt"/>
                <a:ea typeface="+mn-ea"/>
                <a:cs typeface="+mn-cs"/>
              </a:rPr>
              <a:t>Hello, everyone.  I'm David Rogers from ORNL's National Center for Computational Sciences.  This module addresses software testing and its relationship to the development process.</a:t>
            </a:r>
          </a:p>
        </p:txBody>
      </p:sp>
      <p:sp>
        <p:nvSpPr>
          <p:cNvPr id="48" name="Google Shape;48;g60257ae959_0_0:notes"/>
          <p:cNvSpPr txBox="1">
            <a:spLocks noGrp="1"/>
          </p:cNvSpPr>
          <p:nvPr>
            <p:ph type="sldNum" idx="12"/>
          </p:nvPr>
        </p:nvSpPr>
        <p:spPr>
          <a:xfrm>
            <a:off x="3970338" y="8829675"/>
            <a:ext cx="3038400" cy="4650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a:t>
            </a:fld>
            <a:endParaRPr/>
          </a:p>
        </p:txBody>
      </p:sp>
    </p:spTree>
    <p:extLst>
      <p:ext uri="{BB962C8B-B14F-4D97-AF65-F5344CB8AC3E}">
        <p14:creationId xmlns:p14="http://schemas.microsoft.com/office/powerpoint/2010/main" val="10715526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 want to end this section with some quick, hopefully inspirational, examples of how to get tests into your daily workflow.  It's not as hard as it seems.  If you have written a function that checks for errors, you can turn it into a test.  Here's the </a:t>
            </a:r>
            <a:r>
              <a:rPr lang="en-US" sz="1200" kern="1200" dirty="0" err="1">
                <a:solidFill>
                  <a:schemeClr val="tx1"/>
                </a:solidFill>
                <a:effectLst/>
                <a:latin typeface="+mn-lt"/>
                <a:ea typeface="+mn-ea"/>
                <a:cs typeface="+mn-cs"/>
              </a:rPr>
              <a:t>pyscaffold</a:t>
            </a:r>
            <a:r>
              <a:rPr lang="en-US" sz="1200" kern="1200" dirty="0">
                <a:solidFill>
                  <a:schemeClr val="tx1"/>
                </a:solidFill>
                <a:effectLst/>
                <a:latin typeface="+mn-lt"/>
                <a:ea typeface="+mn-ea"/>
                <a:cs typeface="+mn-cs"/>
              </a:rPr>
              <a:t> framework.  It generates the </a:t>
            </a:r>
            <a:r>
              <a:rPr lang="en-US" sz="1200" kern="1200" dirty="0" err="1">
                <a:solidFill>
                  <a:schemeClr val="tx1"/>
                </a:solidFill>
                <a:effectLst/>
                <a:latin typeface="+mn-lt"/>
                <a:ea typeface="+mn-ea"/>
                <a:cs typeface="+mn-cs"/>
              </a:rPr>
              <a:t>setup.py</a:t>
            </a:r>
            <a:r>
              <a:rPr lang="en-US" sz="1200" kern="1200" dirty="0">
                <a:solidFill>
                  <a:schemeClr val="tx1"/>
                </a:solidFill>
                <a:effectLst/>
                <a:latin typeface="+mn-lt"/>
                <a:ea typeface="+mn-ea"/>
                <a:cs typeface="+mn-cs"/>
              </a:rPr>
              <a:t> and other files associated with python's build and test process.  You can use those generated files to jump-start your own test-writing.  As generated, it creates one </a:t>
            </a:r>
            <a:r>
              <a:rPr lang="en-US" sz="1200" kern="1200" dirty="0" err="1">
                <a:solidFill>
                  <a:schemeClr val="tx1"/>
                </a:solidFill>
                <a:effectLst/>
                <a:latin typeface="+mn-lt"/>
                <a:ea typeface="+mn-ea"/>
                <a:cs typeface="+mn-cs"/>
              </a:rPr>
              <a:t>test_scaffold.py</a:t>
            </a:r>
            <a:r>
              <a:rPr lang="en-US" sz="1200" kern="1200" dirty="0">
                <a:solidFill>
                  <a:schemeClr val="tx1"/>
                </a:solidFill>
                <a:effectLst/>
                <a:latin typeface="+mn-lt"/>
                <a:ea typeface="+mn-ea"/>
                <a:cs typeface="+mn-cs"/>
              </a:rPr>
              <a:t>, that uses the </a:t>
            </a:r>
            <a:r>
              <a:rPr lang="en-US" sz="1200" kern="1200" dirty="0" err="1">
                <a:solidFill>
                  <a:schemeClr val="tx1"/>
                </a:solidFill>
                <a:effectLst/>
                <a:latin typeface="+mn-lt"/>
                <a:ea typeface="+mn-ea"/>
                <a:cs typeface="+mn-cs"/>
              </a:rPr>
              <a:t>pytest</a:t>
            </a:r>
            <a:r>
              <a:rPr lang="en-US" sz="1200" kern="1200" dirty="0">
                <a:solidFill>
                  <a:schemeClr val="tx1"/>
                </a:solidFill>
                <a:effectLst/>
                <a:latin typeface="+mn-lt"/>
                <a:ea typeface="+mn-ea"/>
                <a:cs typeface="+mn-cs"/>
              </a:rPr>
              <a:t> framework to assert several properties of (of course), the Fibonacci function.</a:t>
            </a:r>
          </a:p>
          <a:p>
            <a:r>
              <a:rPr lang="en-US" sz="1200" kern="1200" dirty="0">
                <a:solidFill>
                  <a:schemeClr val="tx1"/>
                </a:solidFill>
                <a:effectLst/>
                <a:latin typeface="+mn-lt"/>
                <a:ea typeface="+mn-ea"/>
                <a:cs typeface="+mn-cs"/>
              </a:rPr>
              <a:t>Note, it even provides a neat summary of code coverage - how many lines of your program are exercised by one of the tests.</a:t>
            </a:r>
          </a:p>
          <a:p>
            <a:r>
              <a:rPr lang="en-US" sz="1200" kern="1200" dirty="0">
                <a:solidFill>
                  <a:schemeClr val="tx1"/>
                </a:solidFill>
                <a:effectLst/>
                <a:latin typeface="+mn-lt"/>
                <a:ea typeface="+mn-ea"/>
                <a:cs typeface="+mn-cs"/>
              </a:rPr>
              <a:t>You can customize the template to import your own project files and test them.  It also has some nice pre-sets for documenting with Sphinx and releasing your package to the </a:t>
            </a:r>
            <a:r>
              <a:rPr lang="en-US" sz="1200" kern="1200" dirty="0" err="1">
                <a:solidFill>
                  <a:schemeClr val="tx1"/>
                </a:solidFill>
                <a:effectLst/>
                <a:latin typeface="+mn-lt"/>
                <a:ea typeface="+mn-ea"/>
                <a:cs typeface="+mn-cs"/>
              </a:rPr>
              <a:t>pypi</a:t>
            </a:r>
            <a:r>
              <a:rPr lang="en-US" sz="1200" kern="1200" dirty="0">
                <a:solidFill>
                  <a:schemeClr val="tx1"/>
                </a:solidFill>
                <a:effectLst/>
                <a:latin typeface="+mn-lt"/>
                <a:ea typeface="+mn-ea"/>
                <a:cs typeface="+mn-cs"/>
              </a:rPr>
              <a:t> package repository.</a:t>
            </a:r>
          </a:p>
        </p:txBody>
      </p:sp>
      <p:sp>
        <p:nvSpPr>
          <p:cNvPr id="4" name="Slide Number Placeholder 3"/>
          <p:cNvSpPr>
            <a:spLocks noGrp="1"/>
          </p:cNvSpPr>
          <p:nvPr>
            <p:ph type="sldNum" sz="quarter" idx="5"/>
          </p:nvPr>
        </p:nvSpPr>
        <p:spPr/>
        <p:txBody>
          <a:bodyPr/>
          <a:lstStyle/>
          <a:p>
            <a:fld id="{54E672D7-8E2D-4611-973D-F4591A707C34}" type="slidenum">
              <a:rPr lang="en-US" smtClean="0"/>
              <a:t>11</a:t>
            </a:fld>
            <a:endParaRPr lang="en-US"/>
          </a:p>
        </p:txBody>
      </p:sp>
    </p:spTree>
    <p:extLst>
      <p:ext uri="{BB962C8B-B14F-4D97-AF65-F5344CB8AC3E}">
        <p14:creationId xmlns:p14="http://schemas.microsoft.com/office/powerpoint/2010/main" val="2528174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 want to end this section with some quick, hopefully inspirational, examples of how to get tests into your daily workflow.  It's not as hard as it seems.  If you have written a function that checks for errors, you can turn it into a test.  Here's the </a:t>
            </a:r>
            <a:r>
              <a:rPr lang="en-US" sz="1200" kern="1200" dirty="0" err="1">
                <a:solidFill>
                  <a:schemeClr val="tx1"/>
                </a:solidFill>
                <a:effectLst/>
                <a:latin typeface="+mn-lt"/>
                <a:ea typeface="+mn-ea"/>
                <a:cs typeface="+mn-cs"/>
              </a:rPr>
              <a:t>pyscaffold</a:t>
            </a:r>
            <a:r>
              <a:rPr lang="en-US" sz="1200" kern="1200" dirty="0">
                <a:solidFill>
                  <a:schemeClr val="tx1"/>
                </a:solidFill>
                <a:effectLst/>
                <a:latin typeface="+mn-lt"/>
                <a:ea typeface="+mn-ea"/>
                <a:cs typeface="+mn-cs"/>
              </a:rPr>
              <a:t> framework.  It generates the </a:t>
            </a:r>
            <a:r>
              <a:rPr lang="en-US" sz="1200" kern="1200" dirty="0" err="1">
                <a:solidFill>
                  <a:schemeClr val="tx1"/>
                </a:solidFill>
                <a:effectLst/>
                <a:latin typeface="+mn-lt"/>
                <a:ea typeface="+mn-ea"/>
                <a:cs typeface="+mn-cs"/>
              </a:rPr>
              <a:t>setup.py</a:t>
            </a:r>
            <a:r>
              <a:rPr lang="en-US" sz="1200" kern="1200" dirty="0">
                <a:solidFill>
                  <a:schemeClr val="tx1"/>
                </a:solidFill>
                <a:effectLst/>
                <a:latin typeface="+mn-lt"/>
                <a:ea typeface="+mn-ea"/>
                <a:cs typeface="+mn-cs"/>
              </a:rPr>
              <a:t> and other files associated with python's build and test process.  You can use those generated files to jump-start your own test-writing.  As generated, it creates one </a:t>
            </a:r>
            <a:r>
              <a:rPr lang="en-US" sz="1200" kern="1200" dirty="0" err="1">
                <a:solidFill>
                  <a:schemeClr val="tx1"/>
                </a:solidFill>
                <a:effectLst/>
                <a:latin typeface="+mn-lt"/>
                <a:ea typeface="+mn-ea"/>
                <a:cs typeface="+mn-cs"/>
              </a:rPr>
              <a:t>test_scaffold.py</a:t>
            </a:r>
            <a:r>
              <a:rPr lang="en-US" sz="1200" kern="1200" dirty="0">
                <a:solidFill>
                  <a:schemeClr val="tx1"/>
                </a:solidFill>
                <a:effectLst/>
                <a:latin typeface="+mn-lt"/>
                <a:ea typeface="+mn-ea"/>
                <a:cs typeface="+mn-cs"/>
              </a:rPr>
              <a:t>, that uses the </a:t>
            </a:r>
            <a:r>
              <a:rPr lang="en-US" sz="1200" kern="1200" dirty="0" err="1">
                <a:solidFill>
                  <a:schemeClr val="tx1"/>
                </a:solidFill>
                <a:effectLst/>
                <a:latin typeface="+mn-lt"/>
                <a:ea typeface="+mn-ea"/>
                <a:cs typeface="+mn-cs"/>
              </a:rPr>
              <a:t>pytest</a:t>
            </a:r>
            <a:r>
              <a:rPr lang="en-US" sz="1200" kern="1200" dirty="0">
                <a:solidFill>
                  <a:schemeClr val="tx1"/>
                </a:solidFill>
                <a:effectLst/>
                <a:latin typeface="+mn-lt"/>
                <a:ea typeface="+mn-ea"/>
                <a:cs typeface="+mn-cs"/>
              </a:rPr>
              <a:t> framework to assert several properties of (of course), the Fibonacci function.</a:t>
            </a:r>
          </a:p>
          <a:p>
            <a:r>
              <a:rPr lang="en-US" sz="1200" kern="1200" dirty="0">
                <a:solidFill>
                  <a:schemeClr val="tx1"/>
                </a:solidFill>
                <a:effectLst/>
                <a:latin typeface="+mn-lt"/>
                <a:ea typeface="+mn-ea"/>
                <a:cs typeface="+mn-cs"/>
              </a:rPr>
              <a:t>Note, it even provides a neat summary of code coverage - how many lines of your program are exercised by one of the tests.</a:t>
            </a:r>
          </a:p>
          <a:p>
            <a:r>
              <a:rPr lang="en-US" sz="1200" kern="1200" dirty="0">
                <a:solidFill>
                  <a:schemeClr val="tx1"/>
                </a:solidFill>
                <a:effectLst/>
                <a:latin typeface="+mn-lt"/>
                <a:ea typeface="+mn-ea"/>
                <a:cs typeface="+mn-cs"/>
              </a:rPr>
              <a:t>You can customize the template to import your own project files and test them.  It also has some nice pre-sets for documenting with Sphinx and releasing your package to the </a:t>
            </a:r>
            <a:r>
              <a:rPr lang="en-US" sz="1200" kern="1200" dirty="0" err="1">
                <a:solidFill>
                  <a:schemeClr val="tx1"/>
                </a:solidFill>
                <a:effectLst/>
                <a:latin typeface="+mn-lt"/>
                <a:ea typeface="+mn-ea"/>
                <a:cs typeface="+mn-cs"/>
              </a:rPr>
              <a:t>pypi</a:t>
            </a:r>
            <a:r>
              <a:rPr lang="en-US" sz="1200" kern="1200" dirty="0">
                <a:solidFill>
                  <a:schemeClr val="tx1"/>
                </a:solidFill>
                <a:effectLst/>
                <a:latin typeface="+mn-lt"/>
                <a:ea typeface="+mn-ea"/>
                <a:cs typeface="+mn-cs"/>
              </a:rPr>
              <a:t> package repository.</a:t>
            </a:r>
          </a:p>
        </p:txBody>
      </p:sp>
      <p:sp>
        <p:nvSpPr>
          <p:cNvPr id="4" name="Slide Number Placeholder 3"/>
          <p:cNvSpPr>
            <a:spLocks noGrp="1"/>
          </p:cNvSpPr>
          <p:nvPr>
            <p:ph type="sldNum" sz="quarter" idx="5"/>
          </p:nvPr>
        </p:nvSpPr>
        <p:spPr/>
        <p:txBody>
          <a:bodyPr/>
          <a:lstStyle/>
          <a:p>
            <a:fld id="{54E672D7-8E2D-4611-973D-F4591A707C34}" type="slidenum">
              <a:rPr lang="en-US" smtClean="0"/>
              <a:t>12</a:t>
            </a:fld>
            <a:endParaRPr lang="en-US"/>
          </a:p>
        </p:txBody>
      </p:sp>
    </p:spTree>
    <p:extLst>
      <p:ext uri="{BB962C8B-B14F-4D97-AF65-F5344CB8AC3E}">
        <p14:creationId xmlns:p14="http://schemas.microsoft.com/office/powerpoint/2010/main" val="17042704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If you've passed these initial hurdles, and you want to go further, there are yet more options to explore.  I already mentioned </a:t>
            </a:r>
            <a:r>
              <a:rPr lang="en-US" sz="1200" kern="1200" dirty="0" err="1">
                <a:solidFill>
                  <a:schemeClr val="tx1"/>
                </a:solidFill>
                <a:effectLst/>
                <a:latin typeface="+mn-lt"/>
                <a:ea typeface="+mn-ea"/>
                <a:cs typeface="+mn-cs"/>
              </a:rPr>
              <a:t>ctest</a:t>
            </a:r>
            <a:r>
              <a:rPr lang="en-US" sz="1200" kern="1200" dirty="0">
                <a:solidFill>
                  <a:schemeClr val="tx1"/>
                </a:solidFill>
                <a:effectLst/>
                <a:latin typeface="+mn-lt"/>
                <a:ea typeface="+mn-ea"/>
                <a:cs typeface="+mn-cs"/>
              </a:rPr>
              <a:t> and </a:t>
            </a:r>
            <a:r>
              <a:rPr lang="en-US" sz="1200" kern="1200" dirty="0" err="1">
                <a:solidFill>
                  <a:schemeClr val="tx1"/>
                </a:solidFill>
                <a:effectLst/>
                <a:latin typeface="+mn-lt"/>
                <a:ea typeface="+mn-ea"/>
                <a:cs typeface="+mn-cs"/>
              </a:rPr>
              <a:t>pytest</a:t>
            </a:r>
            <a:r>
              <a:rPr lang="en-US" sz="1200" kern="1200" dirty="0">
                <a:solidFill>
                  <a:schemeClr val="tx1"/>
                </a:solidFill>
                <a:effectLst/>
                <a:latin typeface="+mn-lt"/>
                <a:ea typeface="+mn-ea"/>
                <a:cs typeface="+mn-cs"/>
              </a:rPr>
              <a:t> for compiled and python codes.  Test coverage for compiled codes can be checked with </a:t>
            </a:r>
            <a:r>
              <a:rPr lang="en-US" sz="1200" kern="1200" dirty="0" err="1">
                <a:solidFill>
                  <a:schemeClr val="tx1"/>
                </a:solidFill>
                <a:effectLst/>
                <a:latin typeface="+mn-lt"/>
                <a:ea typeface="+mn-ea"/>
                <a:cs typeface="+mn-cs"/>
              </a:rPr>
              <a:t>gcov</a:t>
            </a:r>
            <a:r>
              <a:rPr lang="en-US" sz="1200" kern="1200" dirty="0">
                <a:solidFill>
                  <a:schemeClr val="tx1"/>
                </a:solidFill>
                <a:effectLst/>
                <a:latin typeface="+mn-lt"/>
                <a:ea typeface="+mn-ea"/>
                <a:cs typeface="+mn-cs"/>
              </a:rPr>
              <a:t>, or ell-</a:t>
            </a:r>
            <a:r>
              <a:rPr lang="en-US" sz="1200" kern="1200" dirty="0" err="1">
                <a:solidFill>
                  <a:schemeClr val="tx1"/>
                </a:solidFill>
                <a:effectLst/>
                <a:latin typeface="+mn-lt"/>
                <a:ea typeface="+mn-ea"/>
                <a:cs typeface="+mn-cs"/>
              </a:rPr>
              <a:t>cov</a:t>
            </a:r>
            <a:r>
              <a:rPr lang="en-US" sz="1200" kern="1200" dirty="0">
                <a:solidFill>
                  <a:schemeClr val="tx1"/>
                </a:solidFill>
                <a:effectLst/>
                <a:latin typeface="+mn-lt"/>
                <a:ea typeface="+mn-ea"/>
                <a:cs typeface="+mn-cs"/>
              </a:rPr>
              <a:t> (to output browsable HTML). Static source code analysis is provided by compiler warnings, but also by the clang-tidy project (for C++).  In python, you can use </a:t>
            </a:r>
            <a:r>
              <a:rPr lang="en-US" sz="1200" kern="1200" dirty="0" err="1">
                <a:solidFill>
                  <a:schemeClr val="tx1"/>
                </a:solidFill>
                <a:effectLst/>
                <a:latin typeface="+mn-lt"/>
                <a:ea typeface="+mn-ea"/>
                <a:cs typeface="+mn-cs"/>
              </a:rPr>
              <a:t>pytest-cov</a:t>
            </a:r>
            <a:r>
              <a:rPr lang="en-US" sz="1200" kern="1200" dirty="0">
                <a:solidFill>
                  <a:schemeClr val="tx1"/>
                </a:solidFill>
                <a:effectLst/>
                <a:latin typeface="+mn-lt"/>
                <a:ea typeface="+mn-ea"/>
                <a:cs typeface="+mn-cs"/>
              </a:rPr>
              <a:t> for coverage and </a:t>
            </a:r>
            <a:r>
              <a:rPr lang="en-US" sz="1200" kern="1200" dirty="0" err="1">
                <a:solidFill>
                  <a:schemeClr val="tx1"/>
                </a:solidFill>
                <a:effectLst/>
                <a:latin typeface="+mn-lt"/>
                <a:ea typeface="+mn-ea"/>
                <a:cs typeface="+mn-cs"/>
              </a:rPr>
              <a:t>pylint</a:t>
            </a:r>
            <a:r>
              <a:rPr lang="en-US" sz="1200" kern="1200" dirty="0">
                <a:solidFill>
                  <a:schemeClr val="tx1"/>
                </a:solidFill>
                <a:effectLst/>
                <a:latin typeface="+mn-lt"/>
                <a:ea typeface="+mn-ea"/>
                <a:cs typeface="+mn-cs"/>
              </a:rPr>
              <a:t> or flake8 for static source code analysis.</a:t>
            </a:r>
          </a:p>
        </p:txBody>
      </p:sp>
      <p:sp>
        <p:nvSpPr>
          <p:cNvPr id="4" name="Slide Number Placeholder 3"/>
          <p:cNvSpPr>
            <a:spLocks noGrp="1"/>
          </p:cNvSpPr>
          <p:nvPr>
            <p:ph type="sldNum" sz="quarter" idx="5"/>
          </p:nvPr>
        </p:nvSpPr>
        <p:spPr/>
        <p:txBody>
          <a:bodyPr/>
          <a:lstStyle/>
          <a:p>
            <a:fld id="{54E672D7-8E2D-4611-973D-F4591A707C34}" type="slidenum">
              <a:rPr lang="en-US" smtClean="0"/>
              <a:t>13</a:t>
            </a:fld>
            <a:endParaRPr lang="en-US"/>
          </a:p>
        </p:txBody>
      </p:sp>
    </p:spTree>
    <p:extLst>
      <p:ext uri="{BB962C8B-B14F-4D97-AF65-F5344CB8AC3E}">
        <p14:creationId xmlns:p14="http://schemas.microsoft.com/office/powerpoint/2010/main" val="33789728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 want to end this section with some quick, hopefully inspirational, examples of how to get tests into your daily workflow.  It's not as hard as it seems.  If you have written a function that checks for errors, you can turn it into a test.  Here's the </a:t>
            </a:r>
            <a:r>
              <a:rPr lang="en-US" sz="1200" kern="1200" dirty="0" err="1">
                <a:solidFill>
                  <a:schemeClr val="tx1"/>
                </a:solidFill>
                <a:effectLst/>
                <a:latin typeface="+mn-lt"/>
                <a:ea typeface="+mn-ea"/>
                <a:cs typeface="+mn-cs"/>
              </a:rPr>
              <a:t>pyscaffold</a:t>
            </a:r>
            <a:r>
              <a:rPr lang="en-US" sz="1200" kern="1200" dirty="0">
                <a:solidFill>
                  <a:schemeClr val="tx1"/>
                </a:solidFill>
                <a:effectLst/>
                <a:latin typeface="+mn-lt"/>
                <a:ea typeface="+mn-ea"/>
                <a:cs typeface="+mn-cs"/>
              </a:rPr>
              <a:t> framework.  It generates the </a:t>
            </a:r>
            <a:r>
              <a:rPr lang="en-US" sz="1200" kern="1200" dirty="0" err="1">
                <a:solidFill>
                  <a:schemeClr val="tx1"/>
                </a:solidFill>
                <a:effectLst/>
                <a:latin typeface="+mn-lt"/>
                <a:ea typeface="+mn-ea"/>
                <a:cs typeface="+mn-cs"/>
              </a:rPr>
              <a:t>setup.py</a:t>
            </a:r>
            <a:r>
              <a:rPr lang="en-US" sz="1200" kern="1200" dirty="0">
                <a:solidFill>
                  <a:schemeClr val="tx1"/>
                </a:solidFill>
                <a:effectLst/>
                <a:latin typeface="+mn-lt"/>
                <a:ea typeface="+mn-ea"/>
                <a:cs typeface="+mn-cs"/>
              </a:rPr>
              <a:t> and other files associated with python's build and test process.  You can use those generated files to jump-start your own test-writing.  As generated, it creates one </a:t>
            </a:r>
            <a:r>
              <a:rPr lang="en-US" sz="1200" kern="1200" dirty="0" err="1">
                <a:solidFill>
                  <a:schemeClr val="tx1"/>
                </a:solidFill>
                <a:effectLst/>
                <a:latin typeface="+mn-lt"/>
                <a:ea typeface="+mn-ea"/>
                <a:cs typeface="+mn-cs"/>
              </a:rPr>
              <a:t>test_scaffold.py</a:t>
            </a:r>
            <a:r>
              <a:rPr lang="en-US" sz="1200" kern="1200" dirty="0">
                <a:solidFill>
                  <a:schemeClr val="tx1"/>
                </a:solidFill>
                <a:effectLst/>
                <a:latin typeface="+mn-lt"/>
                <a:ea typeface="+mn-ea"/>
                <a:cs typeface="+mn-cs"/>
              </a:rPr>
              <a:t>, that uses the </a:t>
            </a:r>
            <a:r>
              <a:rPr lang="en-US" sz="1200" kern="1200" dirty="0" err="1">
                <a:solidFill>
                  <a:schemeClr val="tx1"/>
                </a:solidFill>
                <a:effectLst/>
                <a:latin typeface="+mn-lt"/>
                <a:ea typeface="+mn-ea"/>
                <a:cs typeface="+mn-cs"/>
              </a:rPr>
              <a:t>pytest</a:t>
            </a:r>
            <a:r>
              <a:rPr lang="en-US" sz="1200" kern="1200" dirty="0">
                <a:solidFill>
                  <a:schemeClr val="tx1"/>
                </a:solidFill>
                <a:effectLst/>
                <a:latin typeface="+mn-lt"/>
                <a:ea typeface="+mn-ea"/>
                <a:cs typeface="+mn-cs"/>
              </a:rPr>
              <a:t> framework to assert several properties of (of course), the Fibonacci function.</a:t>
            </a:r>
          </a:p>
          <a:p>
            <a:r>
              <a:rPr lang="en-US" sz="1200" kern="1200" dirty="0">
                <a:solidFill>
                  <a:schemeClr val="tx1"/>
                </a:solidFill>
                <a:effectLst/>
                <a:latin typeface="+mn-lt"/>
                <a:ea typeface="+mn-ea"/>
                <a:cs typeface="+mn-cs"/>
              </a:rPr>
              <a:t>Note, it even provides a neat summary of code coverage - how many lines of your program are exercised by one of the tests.</a:t>
            </a:r>
          </a:p>
          <a:p>
            <a:r>
              <a:rPr lang="en-US" sz="1200" kern="1200" dirty="0">
                <a:solidFill>
                  <a:schemeClr val="tx1"/>
                </a:solidFill>
                <a:effectLst/>
                <a:latin typeface="+mn-lt"/>
                <a:ea typeface="+mn-ea"/>
                <a:cs typeface="+mn-cs"/>
              </a:rPr>
              <a:t>You can customize the template to import your own project files and test them.  It also has some nice pre-sets for documenting with Sphinx and releasing your package to the </a:t>
            </a:r>
            <a:r>
              <a:rPr lang="en-US" sz="1200" kern="1200" dirty="0" err="1">
                <a:solidFill>
                  <a:schemeClr val="tx1"/>
                </a:solidFill>
                <a:effectLst/>
                <a:latin typeface="+mn-lt"/>
                <a:ea typeface="+mn-ea"/>
                <a:cs typeface="+mn-cs"/>
              </a:rPr>
              <a:t>pypi</a:t>
            </a:r>
            <a:r>
              <a:rPr lang="en-US" sz="1200" kern="1200" dirty="0">
                <a:solidFill>
                  <a:schemeClr val="tx1"/>
                </a:solidFill>
                <a:effectLst/>
                <a:latin typeface="+mn-lt"/>
                <a:ea typeface="+mn-ea"/>
                <a:cs typeface="+mn-cs"/>
              </a:rPr>
              <a:t> package repository.</a:t>
            </a:r>
          </a:p>
        </p:txBody>
      </p:sp>
      <p:sp>
        <p:nvSpPr>
          <p:cNvPr id="4" name="Slide Number Placeholder 3"/>
          <p:cNvSpPr>
            <a:spLocks noGrp="1"/>
          </p:cNvSpPr>
          <p:nvPr>
            <p:ph type="sldNum" sz="quarter" idx="5"/>
          </p:nvPr>
        </p:nvSpPr>
        <p:spPr/>
        <p:txBody>
          <a:bodyPr/>
          <a:lstStyle/>
          <a:p>
            <a:fld id="{54E672D7-8E2D-4611-973D-F4591A707C34}" type="slidenum">
              <a:rPr lang="en-US" smtClean="0"/>
              <a:t>14</a:t>
            </a:fld>
            <a:endParaRPr lang="en-US"/>
          </a:p>
        </p:txBody>
      </p:sp>
    </p:spTree>
    <p:extLst>
      <p:ext uri="{BB962C8B-B14F-4D97-AF65-F5344CB8AC3E}">
        <p14:creationId xmlns:p14="http://schemas.microsoft.com/office/powerpoint/2010/main" val="16566790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For codes based on C, C++, and Fortran, </a:t>
            </a:r>
            <a:r>
              <a:rPr lang="en-US" sz="1200" kern="1200" dirty="0" err="1">
                <a:solidFill>
                  <a:schemeClr val="tx1"/>
                </a:solidFill>
                <a:effectLst/>
                <a:latin typeface="+mn-lt"/>
                <a:ea typeface="+mn-ea"/>
                <a:cs typeface="+mn-cs"/>
              </a:rPr>
              <a:t>cmake</a:t>
            </a:r>
            <a:r>
              <a:rPr lang="en-US" sz="1200" kern="1200" dirty="0">
                <a:solidFill>
                  <a:schemeClr val="tx1"/>
                </a:solidFill>
                <a:effectLst/>
                <a:latin typeface="+mn-lt"/>
                <a:ea typeface="+mn-ea"/>
                <a:cs typeface="+mn-cs"/>
              </a:rPr>
              <a:t> build systems are currently popular.  </a:t>
            </a:r>
            <a:r>
              <a:rPr lang="en-US" sz="1200" kern="1200" dirty="0" err="1">
                <a:solidFill>
                  <a:schemeClr val="tx1"/>
                </a:solidFill>
                <a:effectLst/>
                <a:latin typeface="+mn-lt"/>
                <a:ea typeface="+mn-ea"/>
                <a:cs typeface="+mn-cs"/>
              </a:rPr>
              <a:t>CMake</a:t>
            </a:r>
            <a:r>
              <a:rPr lang="en-US" sz="1200" kern="1200" dirty="0">
                <a:solidFill>
                  <a:schemeClr val="tx1"/>
                </a:solidFill>
                <a:effectLst/>
                <a:latin typeface="+mn-lt"/>
                <a:ea typeface="+mn-ea"/>
                <a:cs typeface="+mn-cs"/>
              </a:rPr>
              <a:t> already provides an easy way to build tests with its `</a:t>
            </a:r>
            <a:r>
              <a:rPr lang="en-US" sz="1200" kern="1200" dirty="0" err="1">
                <a:solidFill>
                  <a:schemeClr val="tx1"/>
                </a:solidFill>
                <a:effectLst/>
                <a:latin typeface="+mn-lt"/>
                <a:ea typeface="+mn-ea"/>
                <a:cs typeface="+mn-cs"/>
              </a:rPr>
              <a:t>ctest</a:t>
            </a:r>
            <a:r>
              <a:rPr lang="en-US" sz="1200" kern="1200" dirty="0">
                <a:solidFill>
                  <a:schemeClr val="tx1"/>
                </a:solidFill>
                <a:effectLst/>
                <a:latin typeface="+mn-lt"/>
                <a:ea typeface="+mn-ea"/>
                <a:cs typeface="+mn-cs"/>
              </a:rPr>
              <a:t>` framework.  Using that really just requires you to call `</a:t>
            </a:r>
            <a:r>
              <a:rPr lang="en-US" sz="1200" kern="1200" dirty="0" err="1">
                <a:solidFill>
                  <a:schemeClr val="tx1"/>
                </a:solidFill>
                <a:effectLst/>
                <a:latin typeface="+mn-lt"/>
                <a:ea typeface="+mn-ea"/>
                <a:cs typeface="+mn-cs"/>
              </a:rPr>
              <a:t>add_test</a:t>
            </a:r>
            <a:r>
              <a:rPr lang="en-US" sz="1200" kern="1200" dirty="0">
                <a:solidFill>
                  <a:schemeClr val="tx1"/>
                </a:solidFill>
                <a:effectLst/>
                <a:latin typeface="+mn-lt"/>
                <a:ea typeface="+mn-ea"/>
                <a:cs typeface="+mn-cs"/>
              </a:rPr>
              <a:t>` inside your </a:t>
            </a:r>
            <a:r>
              <a:rPr lang="en-US" sz="1200" kern="1200" dirty="0" err="1">
                <a:solidFill>
                  <a:schemeClr val="tx1"/>
                </a:solidFill>
                <a:effectLst/>
                <a:latin typeface="+mn-lt"/>
                <a:ea typeface="+mn-ea"/>
                <a:cs typeface="+mn-cs"/>
              </a:rPr>
              <a:t>cmake</a:t>
            </a:r>
            <a:r>
              <a:rPr lang="en-US" sz="1200" kern="1200" dirty="0">
                <a:solidFill>
                  <a:schemeClr val="tx1"/>
                </a:solidFill>
                <a:effectLst/>
                <a:latin typeface="+mn-lt"/>
                <a:ea typeface="+mn-ea"/>
                <a:cs typeface="+mn-cs"/>
              </a:rPr>
              <a:t>.  After writing a few tests that way, however, you'll probably want to use a library like google-test or catch2 to make your tests more readable.  The BLT project provides a set of </a:t>
            </a:r>
            <a:r>
              <a:rPr lang="en-US" sz="1200" kern="1200" dirty="0" err="1">
                <a:solidFill>
                  <a:schemeClr val="tx1"/>
                </a:solidFill>
                <a:effectLst/>
                <a:latin typeface="+mn-lt"/>
                <a:ea typeface="+mn-ea"/>
                <a:cs typeface="+mn-cs"/>
              </a:rPr>
              <a:t>cmake</a:t>
            </a:r>
            <a:r>
              <a:rPr lang="en-US" sz="1200" kern="1200" dirty="0">
                <a:solidFill>
                  <a:schemeClr val="tx1"/>
                </a:solidFill>
                <a:effectLst/>
                <a:latin typeface="+mn-lt"/>
                <a:ea typeface="+mn-ea"/>
                <a:cs typeface="+mn-cs"/>
              </a:rPr>
              <a:t> files designed for building with google-test (for C) or FRUIT (for Fortran), doing code coverage, and CI.  One of its best features is that it's well-documented, so the instructions tell you exactly how to add it to your project.  It also has shortcuts for creating nice documentation with </a:t>
            </a:r>
            <a:r>
              <a:rPr lang="en-US" sz="1200" kern="1200" dirty="0" err="1">
                <a:solidFill>
                  <a:schemeClr val="tx1"/>
                </a:solidFill>
                <a:effectLst/>
                <a:latin typeface="+mn-lt"/>
                <a:ea typeface="+mn-ea"/>
                <a:cs typeface="+mn-cs"/>
              </a:rPr>
              <a:t>doxygen</a:t>
            </a:r>
            <a:r>
              <a:rPr lang="en-US" sz="1200" kern="1200" dirty="0">
                <a:solidFill>
                  <a:schemeClr val="tx1"/>
                </a:solidFill>
                <a:effectLst/>
                <a:latin typeface="+mn-lt"/>
                <a:ea typeface="+mn-ea"/>
                <a:cs typeface="+mn-cs"/>
              </a:rPr>
              <a:t> plus Sphinx.  The terminal output I'm showing here demonstrates that you can build an "empty" project and get tests working out of the box.</a:t>
            </a:r>
          </a:p>
        </p:txBody>
      </p:sp>
      <p:sp>
        <p:nvSpPr>
          <p:cNvPr id="4" name="Slide Number Placeholder 3"/>
          <p:cNvSpPr>
            <a:spLocks noGrp="1"/>
          </p:cNvSpPr>
          <p:nvPr>
            <p:ph type="sldNum" sz="quarter" idx="5"/>
          </p:nvPr>
        </p:nvSpPr>
        <p:spPr/>
        <p:txBody>
          <a:bodyPr/>
          <a:lstStyle/>
          <a:p>
            <a:fld id="{54E672D7-8E2D-4611-973D-F4591A707C34}" type="slidenum">
              <a:rPr lang="en-US" smtClean="0"/>
              <a:t>15</a:t>
            </a:fld>
            <a:endParaRPr lang="en-US"/>
          </a:p>
        </p:txBody>
      </p:sp>
    </p:spTree>
    <p:extLst>
      <p:ext uri="{BB962C8B-B14F-4D97-AF65-F5344CB8AC3E}">
        <p14:creationId xmlns:p14="http://schemas.microsoft.com/office/powerpoint/2010/main" val="42551281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For codes based on C, C++, and Fortran, </a:t>
            </a:r>
            <a:r>
              <a:rPr lang="en-US" sz="1200" kern="1200" dirty="0" err="1">
                <a:solidFill>
                  <a:schemeClr val="tx1"/>
                </a:solidFill>
                <a:effectLst/>
                <a:latin typeface="+mn-lt"/>
                <a:ea typeface="+mn-ea"/>
                <a:cs typeface="+mn-cs"/>
              </a:rPr>
              <a:t>cmake</a:t>
            </a:r>
            <a:r>
              <a:rPr lang="en-US" sz="1200" kern="1200" dirty="0">
                <a:solidFill>
                  <a:schemeClr val="tx1"/>
                </a:solidFill>
                <a:effectLst/>
                <a:latin typeface="+mn-lt"/>
                <a:ea typeface="+mn-ea"/>
                <a:cs typeface="+mn-cs"/>
              </a:rPr>
              <a:t> build systems are currently popular.  </a:t>
            </a:r>
            <a:r>
              <a:rPr lang="en-US" sz="1200" kern="1200" dirty="0" err="1">
                <a:solidFill>
                  <a:schemeClr val="tx1"/>
                </a:solidFill>
                <a:effectLst/>
                <a:latin typeface="+mn-lt"/>
                <a:ea typeface="+mn-ea"/>
                <a:cs typeface="+mn-cs"/>
              </a:rPr>
              <a:t>CMake</a:t>
            </a:r>
            <a:r>
              <a:rPr lang="en-US" sz="1200" kern="1200" dirty="0">
                <a:solidFill>
                  <a:schemeClr val="tx1"/>
                </a:solidFill>
                <a:effectLst/>
                <a:latin typeface="+mn-lt"/>
                <a:ea typeface="+mn-ea"/>
                <a:cs typeface="+mn-cs"/>
              </a:rPr>
              <a:t> already provides an easy way to build tests with its `</a:t>
            </a:r>
            <a:r>
              <a:rPr lang="en-US" sz="1200" kern="1200" dirty="0" err="1">
                <a:solidFill>
                  <a:schemeClr val="tx1"/>
                </a:solidFill>
                <a:effectLst/>
                <a:latin typeface="+mn-lt"/>
                <a:ea typeface="+mn-ea"/>
                <a:cs typeface="+mn-cs"/>
              </a:rPr>
              <a:t>ctest</a:t>
            </a:r>
            <a:r>
              <a:rPr lang="en-US" sz="1200" kern="1200" dirty="0">
                <a:solidFill>
                  <a:schemeClr val="tx1"/>
                </a:solidFill>
                <a:effectLst/>
                <a:latin typeface="+mn-lt"/>
                <a:ea typeface="+mn-ea"/>
                <a:cs typeface="+mn-cs"/>
              </a:rPr>
              <a:t>` framework.  Using that really just requires you to call `</a:t>
            </a:r>
            <a:r>
              <a:rPr lang="en-US" sz="1200" kern="1200" dirty="0" err="1">
                <a:solidFill>
                  <a:schemeClr val="tx1"/>
                </a:solidFill>
                <a:effectLst/>
                <a:latin typeface="+mn-lt"/>
                <a:ea typeface="+mn-ea"/>
                <a:cs typeface="+mn-cs"/>
              </a:rPr>
              <a:t>add_test</a:t>
            </a:r>
            <a:r>
              <a:rPr lang="en-US" sz="1200" kern="1200" dirty="0">
                <a:solidFill>
                  <a:schemeClr val="tx1"/>
                </a:solidFill>
                <a:effectLst/>
                <a:latin typeface="+mn-lt"/>
                <a:ea typeface="+mn-ea"/>
                <a:cs typeface="+mn-cs"/>
              </a:rPr>
              <a:t>` inside your </a:t>
            </a:r>
            <a:r>
              <a:rPr lang="en-US" sz="1200" kern="1200" dirty="0" err="1">
                <a:solidFill>
                  <a:schemeClr val="tx1"/>
                </a:solidFill>
                <a:effectLst/>
                <a:latin typeface="+mn-lt"/>
                <a:ea typeface="+mn-ea"/>
                <a:cs typeface="+mn-cs"/>
              </a:rPr>
              <a:t>cmake</a:t>
            </a:r>
            <a:r>
              <a:rPr lang="en-US" sz="1200" kern="1200" dirty="0">
                <a:solidFill>
                  <a:schemeClr val="tx1"/>
                </a:solidFill>
                <a:effectLst/>
                <a:latin typeface="+mn-lt"/>
                <a:ea typeface="+mn-ea"/>
                <a:cs typeface="+mn-cs"/>
              </a:rPr>
              <a:t>.  After writing a few tests that way, however, you'll probably want to use a library like google-test or catch2 to make your tests more readable.  The BLT project provides a set of </a:t>
            </a:r>
            <a:r>
              <a:rPr lang="en-US" sz="1200" kern="1200" dirty="0" err="1">
                <a:solidFill>
                  <a:schemeClr val="tx1"/>
                </a:solidFill>
                <a:effectLst/>
                <a:latin typeface="+mn-lt"/>
                <a:ea typeface="+mn-ea"/>
                <a:cs typeface="+mn-cs"/>
              </a:rPr>
              <a:t>cmake</a:t>
            </a:r>
            <a:r>
              <a:rPr lang="en-US" sz="1200" kern="1200" dirty="0">
                <a:solidFill>
                  <a:schemeClr val="tx1"/>
                </a:solidFill>
                <a:effectLst/>
                <a:latin typeface="+mn-lt"/>
                <a:ea typeface="+mn-ea"/>
                <a:cs typeface="+mn-cs"/>
              </a:rPr>
              <a:t> files designed for building with google-test (for C) or FRUIT (for Fortran), doing code coverage, and CI.  One of its best features is that it's well-documented, so the instructions tell you exactly how to add it to your project.  It also has shortcuts for creating nice documentation with </a:t>
            </a:r>
            <a:r>
              <a:rPr lang="en-US" sz="1200" kern="1200" dirty="0" err="1">
                <a:solidFill>
                  <a:schemeClr val="tx1"/>
                </a:solidFill>
                <a:effectLst/>
                <a:latin typeface="+mn-lt"/>
                <a:ea typeface="+mn-ea"/>
                <a:cs typeface="+mn-cs"/>
              </a:rPr>
              <a:t>doxygen</a:t>
            </a:r>
            <a:r>
              <a:rPr lang="en-US" sz="1200" kern="1200" dirty="0">
                <a:solidFill>
                  <a:schemeClr val="tx1"/>
                </a:solidFill>
                <a:effectLst/>
                <a:latin typeface="+mn-lt"/>
                <a:ea typeface="+mn-ea"/>
                <a:cs typeface="+mn-cs"/>
              </a:rPr>
              <a:t> plus Sphinx.  The terminal output I'm showing here demonstrates that you can build an "empty" project and get tests working out of the box.</a:t>
            </a:r>
          </a:p>
        </p:txBody>
      </p:sp>
      <p:sp>
        <p:nvSpPr>
          <p:cNvPr id="4" name="Slide Number Placeholder 3"/>
          <p:cNvSpPr>
            <a:spLocks noGrp="1"/>
          </p:cNvSpPr>
          <p:nvPr>
            <p:ph type="sldNum" sz="quarter" idx="5"/>
          </p:nvPr>
        </p:nvSpPr>
        <p:spPr/>
        <p:txBody>
          <a:bodyPr/>
          <a:lstStyle/>
          <a:p>
            <a:fld id="{54E672D7-8E2D-4611-973D-F4591A707C34}" type="slidenum">
              <a:rPr lang="en-US" smtClean="0"/>
              <a:t>16</a:t>
            </a:fld>
            <a:endParaRPr lang="en-US"/>
          </a:p>
        </p:txBody>
      </p:sp>
    </p:spTree>
    <p:extLst>
      <p:ext uri="{BB962C8B-B14F-4D97-AF65-F5344CB8AC3E}">
        <p14:creationId xmlns:p14="http://schemas.microsoft.com/office/powerpoint/2010/main" val="42090400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If you've passed these initial hurdles, and you want to go further, there are yet more options to explore.  I already mentioned </a:t>
            </a:r>
            <a:r>
              <a:rPr lang="en-US" sz="1200" kern="1200" dirty="0" err="1">
                <a:solidFill>
                  <a:schemeClr val="tx1"/>
                </a:solidFill>
                <a:effectLst/>
                <a:latin typeface="+mn-lt"/>
                <a:ea typeface="+mn-ea"/>
                <a:cs typeface="+mn-cs"/>
              </a:rPr>
              <a:t>ctest</a:t>
            </a:r>
            <a:r>
              <a:rPr lang="en-US" sz="1200" kern="1200" dirty="0">
                <a:solidFill>
                  <a:schemeClr val="tx1"/>
                </a:solidFill>
                <a:effectLst/>
                <a:latin typeface="+mn-lt"/>
                <a:ea typeface="+mn-ea"/>
                <a:cs typeface="+mn-cs"/>
              </a:rPr>
              <a:t> and </a:t>
            </a:r>
            <a:r>
              <a:rPr lang="en-US" sz="1200" kern="1200" dirty="0" err="1">
                <a:solidFill>
                  <a:schemeClr val="tx1"/>
                </a:solidFill>
                <a:effectLst/>
                <a:latin typeface="+mn-lt"/>
                <a:ea typeface="+mn-ea"/>
                <a:cs typeface="+mn-cs"/>
              </a:rPr>
              <a:t>pytest</a:t>
            </a:r>
            <a:r>
              <a:rPr lang="en-US" sz="1200" kern="1200" dirty="0">
                <a:solidFill>
                  <a:schemeClr val="tx1"/>
                </a:solidFill>
                <a:effectLst/>
                <a:latin typeface="+mn-lt"/>
                <a:ea typeface="+mn-ea"/>
                <a:cs typeface="+mn-cs"/>
              </a:rPr>
              <a:t> for compiled and python codes.  Test coverage for compiled codes can be checked with </a:t>
            </a:r>
            <a:r>
              <a:rPr lang="en-US" sz="1200" kern="1200" dirty="0" err="1">
                <a:solidFill>
                  <a:schemeClr val="tx1"/>
                </a:solidFill>
                <a:effectLst/>
                <a:latin typeface="+mn-lt"/>
                <a:ea typeface="+mn-ea"/>
                <a:cs typeface="+mn-cs"/>
              </a:rPr>
              <a:t>gcov</a:t>
            </a:r>
            <a:r>
              <a:rPr lang="en-US" sz="1200" kern="1200" dirty="0">
                <a:solidFill>
                  <a:schemeClr val="tx1"/>
                </a:solidFill>
                <a:effectLst/>
                <a:latin typeface="+mn-lt"/>
                <a:ea typeface="+mn-ea"/>
                <a:cs typeface="+mn-cs"/>
              </a:rPr>
              <a:t>, or ell-</a:t>
            </a:r>
            <a:r>
              <a:rPr lang="en-US" sz="1200" kern="1200" dirty="0" err="1">
                <a:solidFill>
                  <a:schemeClr val="tx1"/>
                </a:solidFill>
                <a:effectLst/>
                <a:latin typeface="+mn-lt"/>
                <a:ea typeface="+mn-ea"/>
                <a:cs typeface="+mn-cs"/>
              </a:rPr>
              <a:t>cov</a:t>
            </a:r>
            <a:r>
              <a:rPr lang="en-US" sz="1200" kern="1200" dirty="0">
                <a:solidFill>
                  <a:schemeClr val="tx1"/>
                </a:solidFill>
                <a:effectLst/>
                <a:latin typeface="+mn-lt"/>
                <a:ea typeface="+mn-ea"/>
                <a:cs typeface="+mn-cs"/>
              </a:rPr>
              <a:t> (to output browsable HTML). Static source code analysis is provided by compiler warnings, but also by the clang-tidy project (for C++).  In python, you can use </a:t>
            </a:r>
            <a:r>
              <a:rPr lang="en-US" sz="1200" kern="1200" dirty="0" err="1">
                <a:solidFill>
                  <a:schemeClr val="tx1"/>
                </a:solidFill>
                <a:effectLst/>
                <a:latin typeface="+mn-lt"/>
                <a:ea typeface="+mn-ea"/>
                <a:cs typeface="+mn-cs"/>
              </a:rPr>
              <a:t>pytest-cov</a:t>
            </a:r>
            <a:r>
              <a:rPr lang="en-US" sz="1200" kern="1200" dirty="0">
                <a:solidFill>
                  <a:schemeClr val="tx1"/>
                </a:solidFill>
                <a:effectLst/>
                <a:latin typeface="+mn-lt"/>
                <a:ea typeface="+mn-ea"/>
                <a:cs typeface="+mn-cs"/>
              </a:rPr>
              <a:t> for coverage and </a:t>
            </a:r>
            <a:r>
              <a:rPr lang="en-US" sz="1200" kern="1200" dirty="0" err="1">
                <a:solidFill>
                  <a:schemeClr val="tx1"/>
                </a:solidFill>
                <a:effectLst/>
                <a:latin typeface="+mn-lt"/>
                <a:ea typeface="+mn-ea"/>
                <a:cs typeface="+mn-cs"/>
              </a:rPr>
              <a:t>pylint</a:t>
            </a:r>
            <a:r>
              <a:rPr lang="en-US" sz="1200" kern="1200" dirty="0">
                <a:solidFill>
                  <a:schemeClr val="tx1"/>
                </a:solidFill>
                <a:effectLst/>
                <a:latin typeface="+mn-lt"/>
                <a:ea typeface="+mn-ea"/>
                <a:cs typeface="+mn-cs"/>
              </a:rPr>
              <a:t> or flake8 for static source code analysis.</a:t>
            </a:r>
          </a:p>
        </p:txBody>
      </p:sp>
      <p:sp>
        <p:nvSpPr>
          <p:cNvPr id="4" name="Slide Number Placeholder 3"/>
          <p:cNvSpPr>
            <a:spLocks noGrp="1"/>
          </p:cNvSpPr>
          <p:nvPr>
            <p:ph type="sldNum" sz="quarter" idx="5"/>
          </p:nvPr>
        </p:nvSpPr>
        <p:spPr/>
        <p:txBody>
          <a:bodyPr/>
          <a:lstStyle/>
          <a:p>
            <a:fld id="{54E672D7-8E2D-4611-973D-F4591A707C34}" type="slidenum">
              <a:rPr lang="en-US" smtClean="0"/>
              <a:t>17</a:t>
            </a:fld>
            <a:endParaRPr lang="en-US"/>
          </a:p>
        </p:txBody>
      </p:sp>
    </p:spTree>
    <p:extLst>
      <p:ext uri="{BB962C8B-B14F-4D97-AF65-F5344CB8AC3E}">
        <p14:creationId xmlns:p14="http://schemas.microsoft.com/office/powerpoint/2010/main" val="1218214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There are also online services that will run those tools on your project and help with visualizing the results.  Code coverage analysis is a useful thing because it lets you quickly find parts of your code that you have not yet written tests for.</a:t>
            </a:r>
          </a:p>
        </p:txBody>
      </p:sp>
      <p:sp>
        <p:nvSpPr>
          <p:cNvPr id="4" name="Slide Number Placeholder 3"/>
          <p:cNvSpPr>
            <a:spLocks noGrp="1"/>
          </p:cNvSpPr>
          <p:nvPr>
            <p:ph type="sldNum" sz="quarter" idx="5"/>
          </p:nvPr>
        </p:nvSpPr>
        <p:spPr/>
        <p:txBody>
          <a:bodyPr/>
          <a:lstStyle/>
          <a:p>
            <a:fld id="{54E672D7-8E2D-4611-973D-F4591A707C34}" type="slidenum">
              <a:rPr lang="en-US" smtClean="0"/>
              <a:t>18</a:t>
            </a:fld>
            <a:endParaRPr lang="en-US"/>
          </a:p>
        </p:txBody>
      </p:sp>
    </p:spTree>
    <p:extLst>
      <p:ext uri="{BB962C8B-B14F-4D97-AF65-F5344CB8AC3E}">
        <p14:creationId xmlns:p14="http://schemas.microsoft.com/office/powerpoint/2010/main" val="20390899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Here's an example of the graphical coverage summary you can get with hosted services.  There's </a:t>
            </a:r>
            <a:r>
              <a:rPr lang="en-US" sz="1200" kern="1200" dirty="0" err="1">
                <a:solidFill>
                  <a:schemeClr val="tx1"/>
                </a:solidFill>
                <a:effectLst/>
                <a:latin typeface="+mn-lt"/>
                <a:ea typeface="+mn-ea"/>
                <a:cs typeface="+mn-cs"/>
              </a:rPr>
              <a:t>youtube</a:t>
            </a:r>
            <a:r>
              <a:rPr lang="en-US" sz="1200" kern="1200">
                <a:solidFill>
                  <a:schemeClr val="tx1"/>
                </a:solidFill>
                <a:effectLst/>
                <a:latin typeface="+mn-lt"/>
                <a:ea typeface="+mn-ea"/>
                <a:cs typeface="+mn-cs"/>
              </a:rPr>
              <a:t> tutorials for implementing these sorts of things.</a:t>
            </a:r>
          </a:p>
        </p:txBody>
      </p:sp>
      <p:sp>
        <p:nvSpPr>
          <p:cNvPr id="4" name="Slide Number Placeholder 3"/>
          <p:cNvSpPr>
            <a:spLocks noGrp="1"/>
          </p:cNvSpPr>
          <p:nvPr>
            <p:ph type="sldNum" sz="quarter" idx="10"/>
          </p:nvPr>
        </p:nvSpPr>
        <p:spPr/>
        <p:txBody>
          <a:bodyPr/>
          <a:lstStyle/>
          <a:p>
            <a:fld id="{54E672D7-8E2D-4611-973D-F4591A707C34}" type="slidenum">
              <a:rPr lang="en-US" smtClean="0"/>
              <a:t>20</a:t>
            </a:fld>
            <a:endParaRPr lang="en-US"/>
          </a:p>
        </p:txBody>
      </p:sp>
    </p:spTree>
    <p:extLst>
      <p:ext uri="{BB962C8B-B14F-4D97-AF65-F5344CB8AC3E}">
        <p14:creationId xmlns:p14="http://schemas.microsoft.com/office/powerpoint/2010/main" val="29538389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 want to end this section with some quick, hopefully inspirational, examples of how to get tests into your daily workflow.  It's not as hard as it seems.  If you have written a function that checks for errors, you can turn it into a test.  Here's the </a:t>
            </a:r>
            <a:r>
              <a:rPr lang="en-US" sz="1200" kern="1200" dirty="0" err="1">
                <a:solidFill>
                  <a:schemeClr val="tx1"/>
                </a:solidFill>
                <a:effectLst/>
                <a:latin typeface="+mn-lt"/>
                <a:ea typeface="+mn-ea"/>
                <a:cs typeface="+mn-cs"/>
              </a:rPr>
              <a:t>pyscaffold</a:t>
            </a:r>
            <a:r>
              <a:rPr lang="en-US" sz="1200" kern="1200" dirty="0">
                <a:solidFill>
                  <a:schemeClr val="tx1"/>
                </a:solidFill>
                <a:effectLst/>
                <a:latin typeface="+mn-lt"/>
                <a:ea typeface="+mn-ea"/>
                <a:cs typeface="+mn-cs"/>
              </a:rPr>
              <a:t> framework.  It generates the </a:t>
            </a:r>
            <a:r>
              <a:rPr lang="en-US" sz="1200" kern="1200" dirty="0" err="1">
                <a:solidFill>
                  <a:schemeClr val="tx1"/>
                </a:solidFill>
                <a:effectLst/>
                <a:latin typeface="+mn-lt"/>
                <a:ea typeface="+mn-ea"/>
                <a:cs typeface="+mn-cs"/>
              </a:rPr>
              <a:t>setup.py</a:t>
            </a:r>
            <a:r>
              <a:rPr lang="en-US" sz="1200" kern="1200" dirty="0">
                <a:solidFill>
                  <a:schemeClr val="tx1"/>
                </a:solidFill>
                <a:effectLst/>
                <a:latin typeface="+mn-lt"/>
                <a:ea typeface="+mn-ea"/>
                <a:cs typeface="+mn-cs"/>
              </a:rPr>
              <a:t> and other files associated with python's build and test process.  You can use those generated files to jump-start your own test-writing.  As generated, it creates one </a:t>
            </a:r>
            <a:r>
              <a:rPr lang="en-US" sz="1200" kern="1200" dirty="0" err="1">
                <a:solidFill>
                  <a:schemeClr val="tx1"/>
                </a:solidFill>
                <a:effectLst/>
                <a:latin typeface="+mn-lt"/>
                <a:ea typeface="+mn-ea"/>
                <a:cs typeface="+mn-cs"/>
              </a:rPr>
              <a:t>test_scaffold.py</a:t>
            </a:r>
            <a:r>
              <a:rPr lang="en-US" sz="1200" kern="1200" dirty="0">
                <a:solidFill>
                  <a:schemeClr val="tx1"/>
                </a:solidFill>
                <a:effectLst/>
                <a:latin typeface="+mn-lt"/>
                <a:ea typeface="+mn-ea"/>
                <a:cs typeface="+mn-cs"/>
              </a:rPr>
              <a:t>, that uses the </a:t>
            </a:r>
            <a:r>
              <a:rPr lang="en-US" sz="1200" kern="1200" dirty="0" err="1">
                <a:solidFill>
                  <a:schemeClr val="tx1"/>
                </a:solidFill>
                <a:effectLst/>
                <a:latin typeface="+mn-lt"/>
                <a:ea typeface="+mn-ea"/>
                <a:cs typeface="+mn-cs"/>
              </a:rPr>
              <a:t>pytest</a:t>
            </a:r>
            <a:r>
              <a:rPr lang="en-US" sz="1200" kern="1200" dirty="0">
                <a:solidFill>
                  <a:schemeClr val="tx1"/>
                </a:solidFill>
                <a:effectLst/>
                <a:latin typeface="+mn-lt"/>
                <a:ea typeface="+mn-ea"/>
                <a:cs typeface="+mn-cs"/>
              </a:rPr>
              <a:t> framework to assert several properties of (of course), the Fibonacci function.</a:t>
            </a:r>
          </a:p>
          <a:p>
            <a:r>
              <a:rPr lang="en-US" sz="1200" kern="1200" dirty="0">
                <a:solidFill>
                  <a:schemeClr val="tx1"/>
                </a:solidFill>
                <a:effectLst/>
                <a:latin typeface="+mn-lt"/>
                <a:ea typeface="+mn-ea"/>
                <a:cs typeface="+mn-cs"/>
              </a:rPr>
              <a:t>Note, it even provides a neat summary of code coverage - how many lines of your program are exercised by one of the tests.</a:t>
            </a:r>
          </a:p>
          <a:p>
            <a:r>
              <a:rPr lang="en-US" sz="1200" kern="1200" dirty="0">
                <a:solidFill>
                  <a:schemeClr val="tx1"/>
                </a:solidFill>
                <a:effectLst/>
                <a:latin typeface="+mn-lt"/>
                <a:ea typeface="+mn-ea"/>
                <a:cs typeface="+mn-cs"/>
              </a:rPr>
              <a:t>You can customize the template to import your own project files and test them.  It also has some nice pre-sets for documenting with Sphinx and releasing your package to the </a:t>
            </a:r>
            <a:r>
              <a:rPr lang="en-US" sz="1200" kern="1200" dirty="0" err="1">
                <a:solidFill>
                  <a:schemeClr val="tx1"/>
                </a:solidFill>
                <a:effectLst/>
                <a:latin typeface="+mn-lt"/>
                <a:ea typeface="+mn-ea"/>
                <a:cs typeface="+mn-cs"/>
              </a:rPr>
              <a:t>pypi</a:t>
            </a:r>
            <a:r>
              <a:rPr lang="en-US" sz="1200" kern="1200" dirty="0">
                <a:solidFill>
                  <a:schemeClr val="tx1"/>
                </a:solidFill>
                <a:effectLst/>
                <a:latin typeface="+mn-lt"/>
                <a:ea typeface="+mn-ea"/>
                <a:cs typeface="+mn-cs"/>
              </a:rPr>
              <a:t> package repository.</a:t>
            </a:r>
          </a:p>
        </p:txBody>
      </p:sp>
      <p:sp>
        <p:nvSpPr>
          <p:cNvPr id="4" name="Slide Number Placeholder 3"/>
          <p:cNvSpPr>
            <a:spLocks noGrp="1"/>
          </p:cNvSpPr>
          <p:nvPr>
            <p:ph type="sldNum" sz="quarter" idx="5"/>
          </p:nvPr>
        </p:nvSpPr>
        <p:spPr/>
        <p:txBody>
          <a:bodyPr/>
          <a:lstStyle/>
          <a:p>
            <a:fld id="{54E672D7-8E2D-4611-973D-F4591A707C34}" type="slidenum">
              <a:rPr lang="en-US" smtClean="0"/>
              <a:t>3</a:t>
            </a:fld>
            <a:endParaRPr lang="en-US"/>
          </a:p>
        </p:txBody>
      </p:sp>
    </p:spTree>
    <p:extLst>
      <p:ext uri="{BB962C8B-B14F-4D97-AF65-F5344CB8AC3E}">
        <p14:creationId xmlns:p14="http://schemas.microsoft.com/office/powerpoint/2010/main" val="25988358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 want to end this section with some quick, hopefully inspirational, examples of how to get tests into your daily workflow.  It's not as hard as it seems.  If you have written a function that checks for errors, you can turn it into a test.  Here's the </a:t>
            </a:r>
            <a:r>
              <a:rPr lang="en-US" sz="1200" kern="1200" dirty="0" err="1">
                <a:solidFill>
                  <a:schemeClr val="tx1"/>
                </a:solidFill>
                <a:effectLst/>
                <a:latin typeface="+mn-lt"/>
                <a:ea typeface="+mn-ea"/>
                <a:cs typeface="+mn-cs"/>
              </a:rPr>
              <a:t>pyscaffold</a:t>
            </a:r>
            <a:r>
              <a:rPr lang="en-US" sz="1200" kern="1200" dirty="0">
                <a:solidFill>
                  <a:schemeClr val="tx1"/>
                </a:solidFill>
                <a:effectLst/>
                <a:latin typeface="+mn-lt"/>
                <a:ea typeface="+mn-ea"/>
                <a:cs typeface="+mn-cs"/>
              </a:rPr>
              <a:t> framework.  It generates the </a:t>
            </a:r>
            <a:r>
              <a:rPr lang="en-US" sz="1200" kern="1200" dirty="0" err="1">
                <a:solidFill>
                  <a:schemeClr val="tx1"/>
                </a:solidFill>
                <a:effectLst/>
                <a:latin typeface="+mn-lt"/>
                <a:ea typeface="+mn-ea"/>
                <a:cs typeface="+mn-cs"/>
              </a:rPr>
              <a:t>setup.py</a:t>
            </a:r>
            <a:r>
              <a:rPr lang="en-US" sz="1200" kern="1200" dirty="0">
                <a:solidFill>
                  <a:schemeClr val="tx1"/>
                </a:solidFill>
                <a:effectLst/>
                <a:latin typeface="+mn-lt"/>
                <a:ea typeface="+mn-ea"/>
                <a:cs typeface="+mn-cs"/>
              </a:rPr>
              <a:t> and other files associated with python's build and test process.  You can use those generated files to jump-start your own test-writing.  As generated, it creates one </a:t>
            </a:r>
            <a:r>
              <a:rPr lang="en-US" sz="1200" kern="1200" dirty="0" err="1">
                <a:solidFill>
                  <a:schemeClr val="tx1"/>
                </a:solidFill>
                <a:effectLst/>
                <a:latin typeface="+mn-lt"/>
                <a:ea typeface="+mn-ea"/>
                <a:cs typeface="+mn-cs"/>
              </a:rPr>
              <a:t>test_scaffold.py</a:t>
            </a:r>
            <a:r>
              <a:rPr lang="en-US" sz="1200" kern="1200" dirty="0">
                <a:solidFill>
                  <a:schemeClr val="tx1"/>
                </a:solidFill>
                <a:effectLst/>
                <a:latin typeface="+mn-lt"/>
                <a:ea typeface="+mn-ea"/>
                <a:cs typeface="+mn-cs"/>
              </a:rPr>
              <a:t>, that uses the </a:t>
            </a:r>
            <a:r>
              <a:rPr lang="en-US" sz="1200" kern="1200" dirty="0" err="1">
                <a:solidFill>
                  <a:schemeClr val="tx1"/>
                </a:solidFill>
                <a:effectLst/>
                <a:latin typeface="+mn-lt"/>
                <a:ea typeface="+mn-ea"/>
                <a:cs typeface="+mn-cs"/>
              </a:rPr>
              <a:t>pytest</a:t>
            </a:r>
            <a:r>
              <a:rPr lang="en-US" sz="1200" kern="1200" dirty="0">
                <a:solidFill>
                  <a:schemeClr val="tx1"/>
                </a:solidFill>
                <a:effectLst/>
                <a:latin typeface="+mn-lt"/>
                <a:ea typeface="+mn-ea"/>
                <a:cs typeface="+mn-cs"/>
              </a:rPr>
              <a:t> framework to assert several properties of (of course), the Fibonacci function.</a:t>
            </a:r>
          </a:p>
          <a:p>
            <a:r>
              <a:rPr lang="en-US" sz="1200" kern="1200" dirty="0">
                <a:solidFill>
                  <a:schemeClr val="tx1"/>
                </a:solidFill>
                <a:effectLst/>
                <a:latin typeface="+mn-lt"/>
                <a:ea typeface="+mn-ea"/>
                <a:cs typeface="+mn-cs"/>
              </a:rPr>
              <a:t>Note, it even provides a neat summary of code coverage - how many lines of your program are exercised by one of the tests.</a:t>
            </a:r>
          </a:p>
          <a:p>
            <a:r>
              <a:rPr lang="en-US" sz="1200" kern="1200" dirty="0">
                <a:solidFill>
                  <a:schemeClr val="tx1"/>
                </a:solidFill>
                <a:effectLst/>
                <a:latin typeface="+mn-lt"/>
                <a:ea typeface="+mn-ea"/>
                <a:cs typeface="+mn-cs"/>
              </a:rPr>
              <a:t>You can customize the template to import your own project files and test them.  It also has some nice pre-sets for documenting with Sphinx and releasing your package to the </a:t>
            </a:r>
            <a:r>
              <a:rPr lang="en-US" sz="1200" kern="1200" dirty="0" err="1">
                <a:solidFill>
                  <a:schemeClr val="tx1"/>
                </a:solidFill>
                <a:effectLst/>
                <a:latin typeface="+mn-lt"/>
                <a:ea typeface="+mn-ea"/>
                <a:cs typeface="+mn-cs"/>
              </a:rPr>
              <a:t>pypi</a:t>
            </a:r>
            <a:r>
              <a:rPr lang="en-US" sz="1200" kern="1200" dirty="0">
                <a:solidFill>
                  <a:schemeClr val="tx1"/>
                </a:solidFill>
                <a:effectLst/>
                <a:latin typeface="+mn-lt"/>
                <a:ea typeface="+mn-ea"/>
                <a:cs typeface="+mn-cs"/>
              </a:rPr>
              <a:t> package repository.</a:t>
            </a:r>
          </a:p>
        </p:txBody>
      </p:sp>
      <p:sp>
        <p:nvSpPr>
          <p:cNvPr id="4" name="Slide Number Placeholder 3"/>
          <p:cNvSpPr>
            <a:spLocks noGrp="1"/>
          </p:cNvSpPr>
          <p:nvPr>
            <p:ph type="sldNum" sz="quarter" idx="5"/>
          </p:nvPr>
        </p:nvSpPr>
        <p:spPr/>
        <p:txBody>
          <a:bodyPr/>
          <a:lstStyle/>
          <a:p>
            <a:fld id="{54E672D7-8E2D-4611-973D-F4591A707C34}" type="slidenum">
              <a:rPr lang="en-US" smtClean="0"/>
              <a:t>4</a:t>
            </a:fld>
            <a:endParaRPr lang="en-US"/>
          </a:p>
        </p:txBody>
      </p:sp>
    </p:spTree>
    <p:extLst>
      <p:ext uri="{BB962C8B-B14F-4D97-AF65-F5344CB8AC3E}">
        <p14:creationId xmlns:p14="http://schemas.microsoft.com/office/powerpoint/2010/main" val="11943519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 want to end this section with some quick, hopefully inspirational, examples of how to get tests into your daily workflow.  It's not as hard as it seems.  If you have written a function that checks for errors, you can turn it into a test.  Here's the </a:t>
            </a:r>
            <a:r>
              <a:rPr lang="en-US" sz="1200" kern="1200" dirty="0" err="1">
                <a:solidFill>
                  <a:schemeClr val="tx1"/>
                </a:solidFill>
                <a:effectLst/>
                <a:latin typeface="+mn-lt"/>
                <a:ea typeface="+mn-ea"/>
                <a:cs typeface="+mn-cs"/>
              </a:rPr>
              <a:t>pyscaffold</a:t>
            </a:r>
            <a:r>
              <a:rPr lang="en-US" sz="1200" kern="1200" dirty="0">
                <a:solidFill>
                  <a:schemeClr val="tx1"/>
                </a:solidFill>
                <a:effectLst/>
                <a:latin typeface="+mn-lt"/>
                <a:ea typeface="+mn-ea"/>
                <a:cs typeface="+mn-cs"/>
              </a:rPr>
              <a:t> framework.  It generates the </a:t>
            </a:r>
            <a:r>
              <a:rPr lang="en-US" sz="1200" kern="1200" dirty="0" err="1">
                <a:solidFill>
                  <a:schemeClr val="tx1"/>
                </a:solidFill>
                <a:effectLst/>
                <a:latin typeface="+mn-lt"/>
                <a:ea typeface="+mn-ea"/>
                <a:cs typeface="+mn-cs"/>
              </a:rPr>
              <a:t>setup.py</a:t>
            </a:r>
            <a:r>
              <a:rPr lang="en-US" sz="1200" kern="1200" dirty="0">
                <a:solidFill>
                  <a:schemeClr val="tx1"/>
                </a:solidFill>
                <a:effectLst/>
                <a:latin typeface="+mn-lt"/>
                <a:ea typeface="+mn-ea"/>
                <a:cs typeface="+mn-cs"/>
              </a:rPr>
              <a:t> and other files associated with python's build and test process.  You can use those generated files to jump-start your own test-writing.  As generated, it creates one </a:t>
            </a:r>
            <a:r>
              <a:rPr lang="en-US" sz="1200" kern="1200" dirty="0" err="1">
                <a:solidFill>
                  <a:schemeClr val="tx1"/>
                </a:solidFill>
                <a:effectLst/>
                <a:latin typeface="+mn-lt"/>
                <a:ea typeface="+mn-ea"/>
                <a:cs typeface="+mn-cs"/>
              </a:rPr>
              <a:t>test_scaffold.py</a:t>
            </a:r>
            <a:r>
              <a:rPr lang="en-US" sz="1200" kern="1200" dirty="0">
                <a:solidFill>
                  <a:schemeClr val="tx1"/>
                </a:solidFill>
                <a:effectLst/>
                <a:latin typeface="+mn-lt"/>
                <a:ea typeface="+mn-ea"/>
                <a:cs typeface="+mn-cs"/>
              </a:rPr>
              <a:t>, that uses the </a:t>
            </a:r>
            <a:r>
              <a:rPr lang="en-US" sz="1200" kern="1200" dirty="0" err="1">
                <a:solidFill>
                  <a:schemeClr val="tx1"/>
                </a:solidFill>
                <a:effectLst/>
                <a:latin typeface="+mn-lt"/>
                <a:ea typeface="+mn-ea"/>
                <a:cs typeface="+mn-cs"/>
              </a:rPr>
              <a:t>pytest</a:t>
            </a:r>
            <a:r>
              <a:rPr lang="en-US" sz="1200" kern="1200" dirty="0">
                <a:solidFill>
                  <a:schemeClr val="tx1"/>
                </a:solidFill>
                <a:effectLst/>
                <a:latin typeface="+mn-lt"/>
                <a:ea typeface="+mn-ea"/>
                <a:cs typeface="+mn-cs"/>
              </a:rPr>
              <a:t> framework to assert several properties of (of course), the Fibonacci function.</a:t>
            </a:r>
          </a:p>
          <a:p>
            <a:r>
              <a:rPr lang="en-US" sz="1200" kern="1200" dirty="0">
                <a:solidFill>
                  <a:schemeClr val="tx1"/>
                </a:solidFill>
                <a:effectLst/>
                <a:latin typeface="+mn-lt"/>
                <a:ea typeface="+mn-ea"/>
                <a:cs typeface="+mn-cs"/>
              </a:rPr>
              <a:t>Note, it even provides a neat summary of code coverage - how many lines of your program are exercised by one of the tests.</a:t>
            </a:r>
          </a:p>
          <a:p>
            <a:r>
              <a:rPr lang="en-US" sz="1200" kern="1200" dirty="0">
                <a:solidFill>
                  <a:schemeClr val="tx1"/>
                </a:solidFill>
                <a:effectLst/>
                <a:latin typeface="+mn-lt"/>
                <a:ea typeface="+mn-ea"/>
                <a:cs typeface="+mn-cs"/>
              </a:rPr>
              <a:t>You can customize the template to import your own project files and test them.  It also has some nice pre-sets for documenting with Sphinx and releasing your package to the </a:t>
            </a:r>
            <a:r>
              <a:rPr lang="en-US" sz="1200" kern="1200" dirty="0" err="1">
                <a:solidFill>
                  <a:schemeClr val="tx1"/>
                </a:solidFill>
                <a:effectLst/>
                <a:latin typeface="+mn-lt"/>
                <a:ea typeface="+mn-ea"/>
                <a:cs typeface="+mn-cs"/>
              </a:rPr>
              <a:t>pypi</a:t>
            </a:r>
            <a:r>
              <a:rPr lang="en-US" sz="1200" kern="1200" dirty="0">
                <a:solidFill>
                  <a:schemeClr val="tx1"/>
                </a:solidFill>
                <a:effectLst/>
                <a:latin typeface="+mn-lt"/>
                <a:ea typeface="+mn-ea"/>
                <a:cs typeface="+mn-cs"/>
              </a:rPr>
              <a:t> package repository.</a:t>
            </a:r>
          </a:p>
        </p:txBody>
      </p:sp>
      <p:sp>
        <p:nvSpPr>
          <p:cNvPr id="4" name="Slide Number Placeholder 3"/>
          <p:cNvSpPr>
            <a:spLocks noGrp="1"/>
          </p:cNvSpPr>
          <p:nvPr>
            <p:ph type="sldNum" sz="quarter" idx="5"/>
          </p:nvPr>
        </p:nvSpPr>
        <p:spPr/>
        <p:txBody>
          <a:bodyPr/>
          <a:lstStyle/>
          <a:p>
            <a:fld id="{54E672D7-8E2D-4611-973D-F4591A707C34}" type="slidenum">
              <a:rPr lang="en-US" smtClean="0"/>
              <a:t>5</a:t>
            </a:fld>
            <a:endParaRPr lang="en-US"/>
          </a:p>
        </p:txBody>
      </p:sp>
    </p:spTree>
    <p:extLst>
      <p:ext uri="{BB962C8B-B14F-4D97-AF65-F5344CB8AC3E}">
        <p14:creationId xmlns:p14="http://schemas.microsoft.com/office/powerpoint/2010/main" val="11414081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If you've passed these initial hurdles, and you want to go further, there are yet more options to explore.  I already mentioned </a:t>
            </a:r>
            <a:r>
              <a:rPr lang="en-US" sz="1200" kern="1200" dirty="0" err="1">
                <a:solidFill>
                  <a:schemeClr val="tx1"/>
                </a:solidFill>
                <a:effectLst/>
                <a:latin typeface="+mn-lt"/>
                <a:ea typeface="+mn-ea"/>
                <a:cs typeface="+mn-cs"/>
              </a:rPr>
              <a:t>ctest</a:t>
            </a:r>
            <a:r>
              <a:rPr lang="en-US" sz="1200" kern="1200" dirty="0">
                <a:solidFill>
                  <a:schemeClr val="tx1"/>
                </a:solidFill>
                <a:effectLst/>
                <a:latin typeface="+mn-lt"/>
                <a:ea typeface="+mn-ea"/>
                <a:cs typeface="+mn-cs"/>
              </a:rPr>
              <a:t> and </a:t>
            </a:r>
            <a:r>
              <a:rPr lang="en-US" sz="1200" kern="1200" dirty="0" err="1">
                <a:solidFill>
                  <a:schemeClr val="tx1"/>
                </a:solidFill>
                <a:effectLst/>
                <a:latin typeface="+mn-lt"/>
                <a:ea typeface="+mn-ea"/>
                <a:cs typeface="+mn-cs"/>
              </a:rPr>
              <a:t>pytest</a:t>
            </a:r>
            <a:r>
              <a:rPr lang="en-US" sz="1200" kern="1200" dirty="0">
                <a:solidFill>
                  <a:schemeClr val="tx1"/>
                </a:solidFill>
                <a:effectLst/>
                <a:latin typeface="+mn-lt"/>
                <a:ea typeface="+mn-ea"/>
                <a:cs typeface="+mn-cs"/>
              </a:rPr>
              <a:t> for compiled and python codes.  Test coverage for compiled codes can be checked with </a:t>
            </a:r>
            <a:r>
              <a:rPr lang="en-US" sz="1200" kern="1200" dirty="0" err="1">
                <a:solidFill>
                  <a:schemeClr val="tx1"/>
                </a:solidFill>
                <a:effectLst/>
                <a:latin typeface="+mn-lt"/>
                <a:ea typeface="+mn-ea"/>
                <a:cs typeface="+mn-cs"/>
              </a:rPr>
              <a:t>gcov</a:t>
            </a:r>
            <a:r>
              <a:rPr lang="en-US" sz="1200" kern="1200" dirty="0">
                <a:solidFill>
                  <a:schemeClr val="tx1"/>
                </a:solidFill>
                <a:effectLst/>
                <a:latin typeface="+mn-lt"/>
                <a:ea typeface="+mn-ea"/>
                <a:cs typeface="+mn-cs"/>
              </a:rPr>
              <a:t>, or ell-</a:t>
            </a:r>
            <a:r>
              <a:rPr lang="en-US" sz="1200" kern="1200" dirty="0" err="1">
                <a:solidFill>
                  <a:schemeClr val="tx1"/>
                </a:solidFill>
                <a:effectLst/>
                <a:latin typeface="+mn-lt"/>
                <a:ea typeface="+mn-ea"/>
                <a:cs typeface="+mn-cs"/>
              </a:rPr>
              <a:t>cov</a:t>
            </a:r>
            <a:r>
              <a:rPr lang="en-US" sz="1200" kern="1200" dirty="0">
                <a:solidFill>
                  <a:schemeClr val="tx1"/>
                </a:solidFill>
                <a:effectLst/>
                <a:latin typeface="+mn-lt"/>
                <a:ea typeface="+mn-ea"/>
                <a:cs typeface="+mn-cs"/>
              </a:rPr>
              <a:t> (to output browsable HTML). Static source code analysis is provided by compiler warnings, but also by the clang-tidy project (for C++).  In python, you can use </a:t>
            </a:r>
            <a:r>
              <a:rPr lang="en-US" sz="1200" kern="1200" dirty="0" err="1">
                <a:solidFill>
                  <a:schemeClr val="tx1"/>
                </a:solidFill>
                <a:effectLst/>
                <a:latin typeface="+mn-lt"/>
                <a:ea typeface="+mn-ea"/>
                <a:cs typeface="+mn-cs"/>
              </a:rPr>
              <a:t>pytest-cov</a:t>
            </a:r>
            <a:r>
              <a:rPr lang="en-US" sz="1200" kern="1200" dirty="0">
                <a:solidFill>
                  <a:schemeClr val="tx1"/>
                </a:solidFill>
                <a:effectLst/>
                <a:latin typeface="+mn-lt"/>
                <a:ea typeface="+mn-ea"/>
                <a:cs typeface="+mn-cs"/>
              </a:rPr>
              <a:t> for coverage and </a:t>
            </a:r>
            <a:r>
              <a:rPr lang="en-US" sz="1200" kern="1200" dirty="0" err="1">
                <a:solidFill>
                  <a:schemeClr val="tx1"/>
                </a:solidFill>
                <a:effectLst/>
                <a:latin typeface="+mn-lt"/>
                <a:ea typeface="+mn-ea"/>
                <a:cs typeface="+mn-cs"/>
              </a:rPr>
              <a:t>pylint</a:t>
            </a:r>
            <a:r>
              <a:rPr lang="en-US" sz="1200" kern="1200" dirty="0">
                <a:solidFill>
                  <a:schemeClr val="tx1"/>
                </a:solidFill>
                <a:effectLst/>
                <a:latin typeface="+mn-lt"/>
                <a:ea typeface="+mn-ea"/>
                <a:cs typeface="+mn-cs"/>
              </a:rPr>
              <a:t> or flake8 for static source code analysis.</a:t>
            </a:r>
          </a:p>
        </p:txBody>
      </p:sp>
      <p:sp>
        <p:nvSpPr>
          <p:cNvPr id="4" name="Slide Number Placeholder 3"/>
          <p:cNvSpPr>
            <a:spLocks noGrp="1"/>
          </p:cNvSpPr>
          <p:nvPr>
            <p:ph type="sldNum" sz="quarter" idx="5"/>
          </p:nvPr>
        </p:nvSpPr>
        <p:spPr/>
        <p:txBody>
          <a:bodyPr/>
          <a:lstStyle/>
          <a:p>
            <a:fld id="{54E672D7-8E2D-4611-973D-F4591A707C34}" type="slidenum">
              <a:rPr lang="en-US" smtClean="0"/>
              <a:t>6</a:t>
            </a:fld>
            <a:endParaRPr lang="en-US"/>
          </a:p>
        </p:txBody>
      </p:sp>
    </p:spTree>
    <p:extLst>
      <p:ext uri="{BB962C8B-B14F-4D97-AF65-F5344CB8AC3E}">
        <p14:creationId xmlns:p14="http://schemas.microsoft.com/office/powerpoint/2010/main" val="37257785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 want to end this section with some quick, hopefully inspirational, examples of how to get tests into your daily workflow.  It's not as hard as it seems.  If you have written a function that checks for errors, you can turn it into a test.  Here's the </a:t>
            </a:r>
            <a:r>
              <a:rPr lang="en-US" sz="1200" kern="1200" dirty="0" err="1">
                <a:solidFill>
                  <a:schemeClr val="tx1"/>
                </a:solidFill>
                <a:effectLst/>
                <a:latin typeface="+mn-lt"/>
                <a:ea typeface="+mn-ea"/>
                <a:cs typeface="+mn-cs"/>
              </a:rPr>
              <a:t>pyscaffold</a:t>
            </a:r>
            <a:r>
              <a:rPr lang="en-US" sz="1200" kern="1200" dirty="0">
                <a:solidFill>
                  <a:schemeClr val="tx1"/>
                </a:solidFill>
                <a:effectLst/>
                <a:latin typeface="+mn-lt"/>
                <a:ea typeface="+mn-ea"/>
                <a:cs typeface="+mn-cs"/>
              </a:rPr>
              <a:t> framework.  It generates the </a:t>
            </a:r>
            <a:r>
              <a:rPr lang="en-US" sz="1200" kern="1200" dirty="0" err="1">
                <a:solidFill>
                  <a:schemeClr val="tx1"/>
                </a:solidFill>
                <a:effectLst/>
                <a:latin typeface="+mn-lt"/>
                <a:ea typeface="+mn-ea"/>
                <a:cs typeface="+mn-cs"/>
              </a:rPr>
              <a:t>setup.py</a:t>
            </a:r>
            <a:r>
              <a:rPr lang="en-US" sz="1200" kern="1200" dirty="0">
                <a:solidFill>
                  <a:schemeClr val="tx1"/>
                </a:solidFill>
                <a:effectLst/>
                <a:latin typeface="+mn-lt"/>
                <a:ea typeface="+mn-ea"/>
                <a:cs typeface="+mn-cs"/>
              </a:rPr>
              <a:t> and other files associated with python's build and test process.  You can use those generated files to jump-start your own test-writing.  As generated, it creates one </a:t>
            </a:r>
            <a:r>
              <a:rPr lang="en-US" sz="1200" kern="1200" dirty="0" err="1">
                <a:solidFill>
                  <a:schemeClr val="tx1"/>
                </a:solidFill>
                <a:effectLst/>
                <a:latin typeface="+mn-lt"/>
                <a:ea typeface="+mn-ea"/>
                <a:cs typeface="+mn-cs"/>
              </a:rPr>
              <a:t>test_scaffold.py</a:t>
            </a:r>
            <a:r>
              <a:rPr lang="en-US" sz="1200" kern="1200" dirty="0">
                <a:solidFill>
                  <a:schemeClr val="tx1"/>
                </a:solidFill>
                <a:effectLst/>
                <a:latin typeface="+mn-lt"/>
                <a:ea typeface="+mn-ea"/>
                <a:cs typeface="+mn-cs"/>
              </a:rPr>
              <a:t>, that uses the </a:t>
            </a:r>
            <a:r>
              <a:rPr lang="en-US" sz="1200" kern="1200" dirty="0" err="1">
                <a:solidFill>
                  <a:schemeClr val="tx1"/>
                </a:solidFill>
                <a:effectLst/>
                <a:latin typeface="+mn-lt"/>
                <a:ea typeface="+mn-ea"/>
                <a:cs typeface="+mn-cs"/>
              </a:rPr>
              <a:t>pytest</a:t>
            </a:r>
            <a:r>
              <a:rPr lang="en-US" sz="1200" kern="1200" dirty="0">
                <a:solidFill>
                  <a:schemeClr val="tx1"/>
                </a:solidFill>
                <a:effectLst/>
                <a:latin typeface="+mn-lt"/>
                <a:ea typeface="+mn-ea"/>
                <a:cs typeface="+mn-cs"/>
              </a:rPr>
              <a:t> framework to assert several properties of (of course), the Fibonacci function.</a:t>
            </a:r>
          </a:p>
          <a:p>
            <a:r>
              <a:rPr lang="en-US" sz="1200" kern="1200" dirty="0">
                <a:solidFill>
                  <a:schemeClr val="tx1"/>
                </a:solidFill>
                <a:effectLst/>
                <a:latin typeface="+mn-lt"/>
                <a:ea typeface="+mn-ea"/>
                <a:cs typeface="+mn-cs"/>
              </a:rPr>
              <a:t>Note, it even provides a neat summary of code coverage - how many lines of your program are exercised by one of the tests.</a:t>
            </a:r>
          </a:p>
          <a:p>
            <a:r>
              <a:rPr lang="en-US" sz="1200" kern="1200" dirty="0">
                <a:solidFill>
                  <a:schemeClr val="tx1"/>
                </a:solidFill>
                <a:effectLst/>
                <a:latin typeface="+mn-lt"/>
                <a:ea typeface="+mn-ea"/>
                <a:cs typeface="+mn-cs"/>
              </a:rPr>
              <a:t>You can customize the template to import your own project files and test them.  It also has some nice pre-sets for documenting with Sphinx and releasing your package to the </a:t>
            </a:r>
            <a:r>
              <a:rPr lang="en-US" sz="1200" kern="1200" dirty="0" err="1">
                <a:solidFill>
                  <a:schemeClr val="tx1"/>
                </a:solidFill>
                <a:effectLst/>
                <a:latin typeface="+mn-lt"/>
                <a:ea typeface="+mn-ea"/>
                <a:cs typeface="+mn-cs"/>
              </a:rPr>
              <a:t>pypi</a:t>
            </a:r>
            <a:r>
              <a:rPr lang="en-US" sz="1200" kern="1200" dirty="0">
                <a:solidFill>
                  <a:schemeClr val="tx1"/>
                </a:solidFill>
                <a:effectLst/>
                <a:latin typeface="+mn-lt"/>
                <a:ea typeface="+mn-ea"/>
                <a:cs typeface="+mn-cs"/>
              </a:rPr>
              <a:t> package repository.</a:t>
            </a:r>
          </a:p>
        </p:txBody>
      </p:sp>
      <p:sp>
        <p:nvSpPr>
          <p:cNvPr id="4" name="Slide Number Placeholder 3"/>
          <p:cNvSpPr>
            <a:spLocks noGrp="1"/>
          </p:cNvSpPr>
          <p:nvPr>
            <p:ph type="sldNum" sz="quarter" idx="5"/>
          </p:nvPr>
        </p:nvSpPr>
        <p:spPr/>
        <p:txBody>
          <a:bodyPr/>
          <a:lstStyle/>
          <a:p>
            <a:fld id="{54E672D7-8E2D-4611-973D-F4591A707C34}" type="slidenum">
              <a:rPr lang="en-US" smtClean="0"/>
              <a:t>7</a:t>
            </a:fld>
            <a:endParaRPr lang="en-US"/>
          </a:p>
        </p:txBody>
      </p:sp>
    </p:spTree>
    <p:extLst>
      <p:ext uri="{BB962C8B-B14F-4D97-AF65-F5344CB8AC3E}">
        <p14:creationId xmlns:p14="http://schemas.microsoft.com/office/powerpoint/2010/main" val="32993554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 want to end this section with some quick, hopefully inspirational, examples of how to get tests into your daily workflow.  It's not as hard as it seems.  If you have written a function that checks for errors, you can turn it into a test.  Here's the </a:t>
            </a:r>
            <a:r>
              <a:rPr lang="en-US" sz="1200" kern="1200" dirty="0" err="1">
                <a:solidFill>
                  <a:schemeClr val="tx1"/>
                </a:solidFill>
                <a:effectLst/>
                <a:latin typeface="+mn-lt"/>
                <a:ea typeface="+mn-ea"/>
                <a:cs typeface="+mn-cs"/>
              </a:rPr>
              <a:t>pyscaffold</a:t>
            </a:r>
            <a:r>
              <a:rPr lang="en-US" sz="1200" kern="1200" dirty="0">
                <a:solidFill>
                  <a:schemeClr val="tx1"/>
                </a:solidFill>
                <a:effectLst/>
                <a:latin typeface="+mn-lt"/>
                <a:ea typeface="+mn-ea"/>
                <a:cs typeface="+mn-cs"/>
              </a:rPr>
              <a:t> framework.  It generates the </a:t>
            </a:r>
            <a:r>
              <a:rPr lang="en-US" sz="1200" kern="1200" dirty="0" err="1">
                <a:solidFill>
                  <a:schemeClr val="tx1"/>
                </a:solidFill>
                <a:effectLst/>
                <a:latin typeface="+mn-lt"/>
                <a:ea typeface="+mn-ea"/>
                <a:cs typeface="+mn-cs"/>
              </a:rPr>
              <a:t>setup.py</a:t>
            </a:r>
            <a:r>
              <a:rPr lang="en-US" sz="1200" kern="1200" dirty="0">
                <a:solidFill>
                  <a:schemeClr val="tx1"/>
                </a:solidFill>
                <a:effectLst/>
                <a:latin typeface="+mn-lt"/>
                <a:ea typeface="+mn-ea"/>
                <a:cs typeface="+mn-cs"/>
              </a:rPr>
              <a:t> and other files associated with python's build and test process.  You can use those generated files to jump-start your own test-writing.  As generated, it creates one </a:t>
            </a:r>
            <a:r>
              <a:rPr lang="en-US" sz="1200" kern="1200" dirty="0" err="1">
                <a:solidFill>
                  <a:schemeClr val="tx1"/>
                </a:solidFill>
                <a:effectLst/>
                <a:latin typeface="+mn-lt"/>
                <a:ea typeface="+mn-ea"/>
                <a:cs typeface="+mn-cs"/>
              </a:rPr>
              <a:t>test_scaffold.py</a:t>
            </a:r>
            <a:r>
              <a:rPr lang="en-US" sz="1200" kern="1200" dirty="0">
                <a:solidFill>
                  <a:schemeClr val="tx1"/>
                </a:solidFill>
                <a:effectLst/>
                <a:latin typeface="+mn-lt"/>
                <a:ea typeface="+mn-ea"/>
                <a:cs typeface="+mn-cs"/>
              </a:rPr>
              <a:t>, that uses the </a:t>
            </a:r>
            <a:r>
              <a:rPr lang="en-US" sz="1200" kern="1200" dirty="0" err="1">
                <a:solidFill>
                  <a:schemeClr val="tx1"/>
                </a:solidFill>
                <a:effectLst/>
                <a:latin typeface="+mn-lt"/>
                <a:ea typeface="+mn-ea"/>
                <a:cs typeface="+mn-cs"/>
              </a:rPr>
              <a:t>pytest</a:t>
            </a:r>
            <a:r>
              <a:rPr lang="en-US" sz="1200" kern="1200" dirty="0">
                <a:solidFill>
                  <a:schemeClr val="tx1"/>
                </a:solidFill>
                <a:effectLst/>
                <a:latin typeface="+mn-lt"/>
                <a:ea typeface="+mn-ea"/>
                <a:cs typeface="+mn-cs"/>
              </a:rPr>
              <a:t> framework to assert several properties of (of course), the Fibonacci function.</a:t>
            </a:r>
          </a:p>
          <a:p>
            <a:r>
              <a:rPr lang="en-US" sz="1200" kern="1200" dirty="0">
                <a:solidFill>
                  <a:schemeClr val="tx1"/>
                </a:solidFill>
                <a:effectLst/>
                <a:latin typeface="+mn-lt"/>
                <a:ea typeface="+mn-ea"/>
                <a:cs typeface="+mn-cs"/>
              </a:rPr>
              <a:t>Note, it even provides a neat summary of code coverage - how many lines of your program are exercised by one of the tests.</a:t>
            </a:r>
          </a:p>
          <a:p>
            <a:r>
              <a:rPr lang="en-US" sz="1200" kern="1200" dirty="0">
                <a:solidFill>
                  <a:schemeClr val="tx1"/>
                </a:solidFill>
                <a:effectLst/>
                <a:latin typeface="+mn-lt"/>
                <a:ea typeface="+mn-ea"/>
                <a:cs typeface="+mn-cs"/>
              </a:rPr>
              <a:t>You can customize the template to import your own project files and test them.  It also has some nice pre-sets for documenting with Sphinx and releasing your package to the </a:t>
            </a:r>
            <a:r>
              <a:rPr lang="en-US" sz="1200" kern="1200" dirty="0" err="1">
                <a:solidFill>
                  <a:schemeClr val="tx1"/>
                </a:solidFill>
                <a:effectLst/>
                <a:latin typeface="+mn-lt"/>
                <a:ea typeface="+mn-ea"/>
                <a:cs typeface="+mn-cs"/>
              </a:rPr>
              <a:t>pypi</a:t>
            </a:r>
            <a:r>
              <a:rPr lang="en-US" sz="1200" kern="1200" dirty="0">
                <a:solidFill>
                  <a:schemeClr val="tx1"/>
                </a:solidFill>
                <a:effectLst/>
                <a:latin typeface="+mn-lt"/>
                <a:ea typeface="+mn-ea"/>
                <a:cs typeface="+mn-cs"/>
              </a:rPr>
              <a:t> package repository.</a:t>
            </a:r>
          </a:p>
        </p:txBody>
      </p:sp>
      <p:sp>
        <p:nvSpPr>
          <p:cNvPr id="4" name="Slide Number Placeholder 3"/>
          <p:cNvSpPr>
            <a:spLocks noGrp="1"/>
          </p:cNvSpPr>
          <p:nvPr>
            <p:ph type="sldNum" sz="quarter" idx="5"/>
          </p:nvPr>
        </p:nvSpPr>
        <p:spPr/>
        <p:txBody>
          <a:bodyPr/>
          <a:lstStyle/>
          <a:p>
            <a:fld id="{54E672D7-8E2D-4611-973D-F4591A707C34}" type="slidenum">
              <a:rPr lang="en-US" smtClean="0"/>
              <a:t>8</a:t>
            </a:fld>
            <a:endParaRPr lang="en-US"/>
          </a:p>
        </p:txBody>
      </p:sp>
    </p:spTree>
    <p:extLst>
      <p:ext uri="{BB962C8B-B14F-4D97-AF65-F5344CB8AC3E}">
        <p14:creationId xmlns:p14="http://schemas.microsoft.com/office/powerpoint/2010/main" val="42482511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 want to end this section with some quick, hopefully inspirational, examples of how to get tests into your daily workflow.  It's not as hard as it seems.  If you have written a function that checks for errors, you can turn it into a test.  Here's the </a:t>
            </a:r>
            <a:r>
              <a:rPr lang="en-US" sz="1200" kern="1200" dirty="0" err="1">
                <a:solidFill>
                  <a:schemeClr val="tx1"/>
                </a:solidFill>
                <a:effectLst/>
                <a:latin typeface="+mn-lt"/>
                <a:ea typeface="+mn-ea"/>
                <a:cs typeface="+mn-cs"/>
              </a:rPr>
              <a:t>pyscaffold</a:t>
            </a:r>
            <a:r>
              <a:rPr lang="en-US" sz="1200" kern="1200" dirty="0">
                <a:solidFill>
                  <a:schemeClr val="tx1"/>
                </a:solidFill>
                <a:effectLst/>
                <a:latin typeface="+mn-lt"/>
                <a:ea typeface="+mn-ea"/>
                <a:cs typeface="+mn-cs"/>
              </a:rPr>
              <a:t> framework.  It generates the </a:t>
            </a:r>
            <a:r>
              <a:rPr lang="en-US" sz="1200" kern="1200" dirty="0" err="1">
                <a:solidFill>
                  <a:schemeClr val="tx1"/>
                </a:solidFill>
                <a:effectLst/>
                <a:latin typeface="+mn-lt"/>
                <a:ea typeface="+mn-ea"/>
                <a:cs typeface="+mn-cs"/>
              </a:rPr>
              <a:t>setup.py</a:t>
            </a:r>
            <a:r>
              <a:rPr lang="en-US" sz="1200" kern="1200" dirty="0">
                <a:solidFill>
                  <a:schemeClr val="tx1"/>
                </a:solidFill>
                <a:effectLst/>
                <a:latin typeface="+mn-lt"/>
                <a:ea typeface="+mn-ea"/>
                <a:cs typeface="+mn-cs"/>
              </a:rPr>
              <a:t> and other files associated with python's build and test process.  You can use those generated files to jump-start your own test-writing.  As generated, it creates one </a:t>
            </a:r>
            <a:r>
              <a:rPr lang="en-US" sz="1200" kern="1200" dirty="0" err="1">
                <a:solidFill>
                  <a:schemeClr val="tx1"/>
                </a:solidFill>
                <a:effectLst/>
                <a:latin typeface="+mn-lt"/>
                <a:ea typeface="+mn-ea"/>
                <a:cs typeface="+mn-cs"/>
              </a:rPr>
              <a:t>test_scaffold.py</a:t>
            </a:r>
            <a:r>
              <a:rPr lang="en-US" sz="1200" kern="1200" dirty="0">
                <a:solidFill>
                  <a:schemeClr val="tx1"/>
                </a:solidFill>
                <a:effectLst/>
                <a:latin typeface="+mn-lt"/>
                <a:ea typeface="+mn-ea"/>
                <a:cs typeface="+mn-cs"/>
              </a:rPr>
              <a:t>, that uses the </a:t>
            </a:r>
            <a:r>
              <a:rPr lang="en-US" sz="1200" kern="1200" dirty="0" err="1">
                <a:solidFill>
                  <a:schemeClr val="tx1"/>
                </a:solidFill>
                <a:effectLst/>
                <a:latin typeface="+mn-lt"/>
                <a:ea typeface="+mn-ea"/>
                <a:cs typeface="+mn-cs"/>
              </a:rPr>
              <a:t>pytest</a:t>
            </a:r>
            <a:r>
              <a:rPr lang="en-US" sz="1200" kern="1200" dirty="0">
                <a:solidFill>
                  <a:schemeClr val="tx1"/>
                </a:solidFill>
                <a:effectLst/>
                <a:latin typeface="+mn-lt"/>
                <a:ea typeface="+mn-ea"/>
                <a:cs typeface="+mn-cs"/>
              </a:rPr>
              <a:t> framework to assert several properties of (of course), the Fibonacci function.</a:t>
            </a:r>
          </a:p>
          <a:p>
            <a:r>
              <a:rPr lang="en-US" sz="1200" kern="1200" dirty="0">
                <a:solidFill>
                  <a:schemeClr val="tx1"/>
                </a:solidFill>
                <a:effectLst/>
                <a:latin typeface="+mn-lt"/>
                <a:ea typeface="+mn-ea"/>
                <a:cs typeface="+mn-cs"/>
              </a:rPr>
              <a:t>Note, it even provides a neat summary of code coverage - how many lines of your program are exercised by one of the tests.</a:t>
            </a:r>
          </a:p>
          <a:p>
            <a:r>
              <a:rPr lang="en-US" sz="1200" kern="1200" dirty="0">
                <a:solidFill>
                  <a:schemeClr val="tx1"/>
                </a:solidFill>
                <a:effectLst/>
                <a:latin typeface="+mn-lt"/>
                <a:ea typeface="+mn-ea"/>
                <a:cs typeface="+mn-cs"/>
              </a:rPr>
              <a:t>You can customize the template to import your own project files and test them.  It also has some nice pre-sets for documenting with Sphinx and releasing your package to the </a:t>
            </a:r>
            <a:r>
              <a:rPr lang="en-US" sz="1200" kern="1200" dirty="0" err="1">
                <a:solidFill>
                  <a:schemeClr val="tx1"/>
                </a:solidFill>
                <a:effectLst/>
                <a:latin typeface="+mn-lt"/>
                <a:ea typeface="+mn-ea"/>
                <a:cs typeface="+mn-cs"/>
              </a:rPr>
              <a:t>pypi</a:t>
            </a:r>
            <a:r>
              <a:rPr lang="en-US" sz="1200" kern="1200" dirty="0">
                <a:solidFill>
                  <a:schemeClr val="tx1"/>
                </a:solidFill>
                <a:effectLst/>
                <a:latin typeface="+mn-lt"/>
                <a:ea typeface="+mn-ea"/>
                <a:cs typeface="+mn-cs"/>
              </a:rPr>
              <a:t> package repository.</a:t>
            </a:r>
          </a:p>
        </p:txBody>
      </p:sp>
      <p:sp>
        <p:nvSpPr>
          <p:cNvPr id="4" name="Slide Number Placeholder 3"/>
          <p:cNvSpPr>
            <a:spLocks noGrp="1"/>
          </p:cNvSpPr>
          <p:nvPr>
            <p:ph type="sldNum" sz="quarter" idx="5"/>
          </p:nvPr>
        </p:nvSpPr>
        <p:spPr/>
        <p:txBody>
          <a:bodyPr/>
          <a:lstStyle/>
          <a:p>
            <a:fld id="{54E672D7-8E2D-4611-973D-F4591A707C34}" type="slidenum">
              <a:rPr lang="en-US" smtClean="0"/>
              <a:t>9</a:t>
            </a:fld>
            <a:endParaRPr lang="en-US"/>
          </a:p>
        </p:txBody>
      </p:sp>
    </p:spTree>
    <p:extLst>
      <p:ext uri="{BB962C8B-B14F-4D97-AF65-F5344CB8AC3E}">
        <p14:creationId xmlns:p14="http://schemas.microsoft.com/office/powerpoint/2010/main" val="21964745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 want to end this section with some quick, hopefully inspirational, examples of how to get tests into your daily workflow.  It's not as hard as it seems.  If you have written a function that checks for errors, you can turn it into a test.  Here's the </a:t>
            </a:r>
            <a:r>
              <a:rPr lang="en-US" sz="1200" kern="1200" dirty="0" err="1">
                <a:solidFill>
                  <a:schemeClr val="tx1"/>
                </a:solidFill>
                <a:effectLst/>
                <a:latin typeface="+mn-lt"/>
                <a:ea typeface="+mn-ea"/>
                <a:cs typeface="+mn-cs"/>
              </a:rPr>
              <a:t>pyscaffold</a:t>
            </a:r>
            <a:r>
              <a:rPr lang="en-US" sz="1200" kern="1200" dirty="0">
                <a:solidFill>
                  <a:schemeClr val="tx1"/>
                </a:solidFill>
                <a:effectLst/>
                <a:latin typeface="+mn-lt"/>
                <a:ea typeface="+mn-ea"/>
                <a:cs typeface="+mn-cs"/>
              </a:rPr>
              <a:t> framework.  It generates the </a:t>
            </a:r>
            <a:r>
              <a:rPr lang="en-US" sz="1200" kern="1200" dirty="0" err="1">
                <a:solidFill>
                  <a:schemeClr val="tx1"/>
                </a:solidFill>
                <a:effectLst/>
                <a:latin typeface="+mn-lt"/>
                <a:ea typeface="+mn-ea"/>
                <a:cs typeface="+mn-cs"/>
              </a:rPr>
              <a:t>setup.py</a:t>
            </a:r>
            <a:r>
              <a:rPr lang="en-US" sz="1200" kern="1200" dirty="0">
                <a:solidFill>
                  <a:schemeClr val="tx1"/>
                </a:solidFill>
                <a:effectLst/>
                <a:latin typeface="+mn-lt"/>
                <a:ea typeface="+mn-ea"/>
                <a:cs typeface="+mn-cs"/>
              </a:rPr>
              <a:t> and other files associated with python's build and test process.  You can use those generated files to jump-start your own test-writing.  As generated, it creates one </a:t>
            </a:r>
            <a:r>
              <a:rPr lang="en-US" sz="1200" kern="1200" dirty="0" err="1">
                <a:solidFill>
                  <a:schemeClr val="tx1"/>
                </a:solidFill>
                <a:effectLst/>
                <a:latin typeface="+mn-lt"/>
                <a:ea typeface="+mn-ea"/>
                <a:cs typeface="+mn-cs"/>
              </a:rPr>
              <a:t>test_scaffold.py</a:t>
            </a:r>
            <a:r>
              <a:rPr lang="en-US" sz="1200" kern="1200" dirty="0">
                <a:solidFill>
                  <a:schemeClr val="tx1"/>
                </a:solidFill>
                <a:effectLst/>
                <a:latin typeface="+mn-lt"/>
                <a:ea typeface="+mn-ea"/>
                <a:cs typeface="+mn-cs"/>
              </a:rPr>
              <a:t>, that uses the </a:t>
            </a:r>
            <a:r>
              <a:rPr lang="en-US" sz="1200" kern="1200" dirty="0" err="1">
                <a:solidFill>
                  <a:schemeClr val="tx1"/>
                </a:solidFill>
                <a:effectLst/>
                <a:latin typeface="+mn-lt"/>
                <a:ea typeface="+mn-ea"/>
                <a:cs typeface="+mn-cs"/>
              </a:rPr>
              <a:t>pytest</a:t>
            </a:r>
            <a:r>
              <a:rPr lang="en-US" sz="1200" kern="1200" dirty="0">
                <a:solidFill>
                  <a:schemeClr val="tx1"/>
                </a:solidFill>
                <a:effectLst/>
                <a:latin typeface="+mn-lt"/>
                <a:ea typeface="+mn-ea"/>
                <a:cs typeface="+mn-cs"/>
              </a:rPr>
              <a:t> framework to assert several properties of (of course), the Fibonacci function.</a:t>
            </a:r>
          </a:p>
          <a:p>
            <a:r>
              <a:rPr lang="en-US" sz="1200" kern="1200" dirty="0">
                <a:solidFill>
                  <a:schemeClr val="tx1"/>
                </a:solidFill>
                <a:effectLst/>
                <a:latin typeface="+mn-lt"/>
                <a:ea typeface="+mn-ea"/>
                <a:cs typeface="+mn-cs"/>
              </a:rPr>
              <a:t>Note, it even provides a neat summary of code coverage - how many lines of your program are exercised by one of the tests.</a:t>
            </a:r>
          </a:p>
          <a:p>
            <a:r>
              <a:rPr lang="en-US" sz="1200" kern="1200" dirty="0">
                <a:solidFill>
                  <a:schemeClr val="tx1"/>
                </a:solidFill>
                <a:effectLst/>
                <a:latin typeface="+mn-lt"/>
                <a:ea typeface="+mn-ea"/>
                <a:cs typeface="+mn-cs"/>
              </a:rPr>
              <a:t>You can customize the template to import your own project files and test them.  It also has some nice pre-sets for documenting with Sphinx and releasing your package to the </a:t>
            </a:r>
            <a:r>
              <a:rPr lang="en-US" sz="1200" kern="1200" dirty="0" err="1">
                <a:solidFill>
                  <a:schemeClr val="tx1"/>
                </a:solidFill>
                <a:effectLst/>
                <a:latin typeface="+mn-lt"/>
                <a:ea typeface="+mn-ea"/>
                <a:cs typeface="+mn-cs"/>
              </a:rPr>
              <a:t>pypi</a:t>
            </a:r>
            <a:r>
              <a:rPr lang="en-US" sz="1200" kern="1200" dirty="0">
                <a:solidFill>
                  <a:schemeClr val="tx1"/>
                </a:solidFill>
                <a:effectLst/>
                <a:latin typeface="+mn-lt"/>
                <a:ea typeface="+mn-ea"/>
                <a:cs typeface="+mn-cs"/>
              </a:rPr>
              <a:t> package repository.</a:t>
            </a:r>
          </a:p>
        </p:txBody>
      </p:sp>
      <p:sp>
        <p:nvSpPr>
          <p:cNvPr id="4" name="Slide Number Placeholder 3"/>
          <p:cNvSpPr>
            <a:spLocks noGrp="1"/>
          </p:cNvSpPr>
          <p:nvPr>
            <p:ph type="sldNum" sz="quarter" idx="5"/>
          </p:nvPr>
        </p:nvSpPr>
        <p:spPr/>
        <p:txBody>
          <a:bodyPr/>
          <a:lstStyle/>
          <a:p>
            <a:fld id="{54E672D7-8E2D-4611-973D-F4591A707C34}" type="slidenum">
              <a:rPr lang="en-US" smtClean="0"/>
              <a:t>10</a:t>
            </a:fld>
            <a:endParaRPr lang="en-US"/>
          </a:p>
        </p:txBody>
      </p:sp>
    </p:spTree>
    <p:extLst>
      <p:ext uri="{BB962C8B-B14F-4D97-AF65-F5344CB8AC3E}">
        <p14:creationId xmlns:p14="http://schemas.microsoft.com/office/powerpoint/2010/main" val="302268572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5.png"/><Relationship Id="rId4" Type="http://schemas.microsoft.com/office/2007/relationships/hdphoto" Target="../media/hdphoto1.wdp"/></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4.png"/><Relationship Id="rId7"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5.png"/><Relationship Id="rId4" Type="http://schemas.microsoft.com/office/2007/relationships/hdphoto" Target="../media/hdphoto1.wdp"/><Relationship Id="rId9"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7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0639"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8" name="Picture 7" descr="A picture containing shape&#10;&#10;Description automatically generated">
            <a:extLst>
              <a:ext uri="{FF2B5EF4-FFF2-40B4-BE49-F238E27FC236}">
                <a16:creationId xmlns:a16="http://schemas.microsoft.com/office/drawing/2014/main" id="{C432A180-7341-4E28-8C2B-73F9AB53D13F}"/>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31810" y="1848659"/>
            <a:ext cx="2108499" cy="914400"/>
          </a:xfrm>
          <a:prstGeom prst="rect">
            <a:avLst/>
          </a:prstGeom>
        </p:spPr>
      </p:pic>
    </p:spTree>
    <p:extLst>
      <p:ext uri="{BB962C8B-B14F-4D97-AF65-F5344CB8AC3E}">
        <p14:creationId xmlns:p14="http://schemas.microsoft.com/office/powerpoint/2010/main" val="3249263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8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2749"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8" name="Picture 7" descr="A picture containing shape&#10;&#10;Description automatically generated">
            <a:extLst>
              <a:ext uri="{FF2B5EF4-FFF2-40B4-BE49-F238E27FC236}">
                <a16:creationId xmlns:a16="http://schemas.microsoft.com/office/drawing/2014/main" id="{C432A180-7341-4E28-8C2B-73F9AB53D13F}"/>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33920" y="1848659"/>
            <a:ext cx="2108499" cy="914400"/>
          </a:xfrm>
          <a:prstGeom prst="rect">
            <a:avLst/>
          </a:prstGeom>
        </p:spPr>
      </p:pic>
      <p:pic>
        <p:nvPicPr>
          <p:cNvPr id="13" name="Picture 2" descr="https://licensebuttons.net/l/by/4.0/88x31.png">
            <a:extLst>
              <a:ext uri="{FF2B5EF4-FFF2-40B4-BE49-F238E27FC236}">
                <a16:creationId xmlns:a16="http://schemas.microsoft.com/office/drawing/2014/main" id="{FAFD7D99-41CA-4FD0-9396-9C5659F22045}"/>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969069" y="5841262"/>
            <a:ext cx="838200" cy="295275"/>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D022D1C-99FF-490C-8690-D8081D33C0AF}"/>
              </a:ext>
            </a:extLst>
          </p:cNvPr>
          <p:cNvSpPr txBox="1"/>
          <p:nvPr userDrawn="1"/>
        </p:nvSpPr>
        <p:spPr>
          <a:xfrm>
            <a:off x="1810964" y="5776533"/>
            <a:ext cx="1171114" cy="424732"/>
          </a:xfrm>
          <a:prstGeom prst="rect">
            <a:avLst/>
          </a:prstGeom>
          <a:noFill/>
        </p:spPr>
        <p:txBody>
          <a:bodyPr wrap="square" rtlCol="0">
            <a:spAutoFit/>
          </a:bodyPr>
          <a:lstStyle/>
          <a:p>
            <a:pPr algn="ctr">
              <a:lnSpc>
                <a:spcPct val="90000"/>
              </a:lnSpc>
            </a:pPr>
            <a:r>
              <a:rPr lang="en-US" sz="1200" dirty="0"/>
              <a:t>See slide 2 for license details</a:t>
            </a:r>
          </a:p>
        </p:txBody>
      </p:sp>
      <p:pic>
        <p:nvPicPr>
          <p:cNvPr id="15" name="Picture 14">
            <a:extLst>
              <a:ext uri="{FF2B5EF4-FFF2-40B4-BE49-F238E27FC236}">
                <a16:creationId xmlns:a16="http://schemas.microsoft.com/office/drawing/2014/main" id="{C554CDC7-44CF-4751-9869-0265C8E01840}"/>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333211" y="3189686"/>
            <a:ext cx="2109916" cy="905256"/>
          </a:xfrm>
          <a:prstGeom prst="rect">
            <a:avLst/>
          </a:prstGeom>
        </p:spPr>
      </p:pic>
    </p:spTree>
    <p:extLst>
      <p:ext uri="{BB962C8B-B14F-4D97-AF65-F5344CB8AC3E}">
        <p14:creationId xmlns:p14="http://schemas.microsoft.com/office/powerpoint/2010/main" val="4512282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2473" cy="914400"/>
          </a:xfrm>
        </p:spPr>
        <p:txBody>
          <a:bodyPr anchor="t" anchorCtr="0"/>
          <a:lstStyle/>
          <a:p>
            <a:r>
              <a:rPr lang="en-US"/>
              <a:t>Click to edit Master title style</a:t>
            </a:r>
            <a:endParaRPr lang="en-US" dirty="0"/>
          </a:p>
        </p:txBody>
      </p:sp>
      <p:sp>
        <p:nvSpPr>
          <p:cNvPr id="3" name="Content Placeholder 2"/>
          <p:cNvSpPr>
            <a:spLocks noGrp="1"/>
          </p:cNvSpPr>
          <p:nvPr>
            <p:ph idx="1" hasCustomPrompt="1"/>
          </p:nvPr>
        </p:nvSpPr>
        <p:spPr>
          <a:xfrm>
            <a:off x="365760" y="1737360"/>
            <a:ext cx="11369809" cy="404777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marL="1482725" indent="-222250">
              <a:buFont typeface="Arial" panose="020B0604020202020204" pitchFamily="34" charset="0"/>
              <a:buChar char="•"/>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level0.4	</a:t>
            </a:r>
          </a:p>
        </p:txBody>
      </p:sp>
    </p:spTree>
    <p:extLst>
      <p:ext uri="{BB962C8B-B14F-4D97-AF65-F5344CB8AC3E}">
        <p14:creationId xmlns:p14="http://schemas.microsoft.com/office/powerpoint/2010/main" val="12092206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hasCustomPrompt="1"/>
          </p:nvPr>
        </p:nvSpPr>
        <p:spPr>
          <a:xfrm>
            <a:off x="457200" y="1737360"/>
            <a:ext cx="5588582"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558550"/>
            <a:ext cx="5588582"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buFont typeface="Arial" panose="020B0604020202020204" pitchFamily="34" charset="0"/>
              <a:buChar cha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8914" y="1737360"/>
            <a:ext cx="5531934"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8914" y="2558550"/>
            <a:ext cx="5531934"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defRPr lang="en-US" sz="16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748649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quad chart">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7465488" cy="810738"/>
          </a:xfrm>
        </p:spPr>
        <p:txBody>
          <a:bodyPr/>
          <a:lstStyle>
            <a:lvl1pPr>
              <a:defRPr sz="2400"/>
            </a:lvl1pPr>
          </a:lstStyle>
          <a:p>
            <a:r>
              <a:rPr lang="en-US"/>
              <a:t>Click to edit Master title style</a:t>
            </a:r>
            <a:endParaRPr lang="en-US" dirty="0"/>
          </a:p>
        </p:txBody>
      </p:sp>
      <p:sp>
        <p:nvSpPr>
          <p:cNvPr id="3" name="Text Placeholder 2"/>
          <p:cNvSpPr>
            <a:spLocks noGrp="1"/>
          </p:cNvSpPr>
          <p:nvPr>
            <p:ph type="body" idx="1" hasCustomPrompt="1"/>
          </p:nvPr>
        </p:nvSpPr>
        <p:spPr>
          <a:xfrm>
            <a:off x="448056"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hasCustomPrompt="1"/>
          </p:nvPr>
        </p:nvSpPr>
        <p:spPr>
          <a:xfrm>
            <a:off x="448056"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3" hasCustomPrompt="1"/>
          </p:nvPr>
        </p:nvSpPr>
        <p:spPr>
          <a:xfrm>
            <a:off x="6153912"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hasCustomPrompt="1"/>
          </p:nvPr>
        </p:nvSpPr>
        <p:spPr>
          <a:xfrm>
            <a:off x="6153912"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10" name="Text Placeholder 9">
            <a:extLst>
              <a:ext uri="{FF2B5EF4-FFF2-40B4-BE49-F238E27FC236}">
                <a16:creationId xmlns:a16="http://schemas.microsoft.com/office/drawing/2014/main" id="{1AC1494F-06BF-478E-BCF5-6FCC755EF91F}"/>
              </a:ext>
            </a:extLst>
          </p:cNvPr>
          <p:cNvSpPr>
            <a:spLocks noGrp="1"/>
          </p:cNvSpPr>
          <p:nvPr>
            <p:ph type="body" sz="quarter" idx="10" hasCustomPrompt="1"/>
          </p:nvPr>
        </p:nvSpPr>
        <p:spPr>
          <a:xfrm>
            <a:off x="447675"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2" name="Text Placeholder 11">
            <a:extLst>
              <a:ext uri="{FF2B5EF4-FFF2-40B4-BE49-F238E27FC236}">
                <a16:creationId xmlns:a16="http://schemas.microsoft.com/office/drawing/2014/main" id="{DE13F5F8-5DA4-4A7D-94FF-19BFEBF090FD}"/>
              </a:ext>
            </a:extLst>
          </p:cNvPr>
          <p:cNvSpPr>
            <a:spLocks noGrp="1"/>
          </p:cNvSpPr>
          <p:nvPr>
            <p:ph type="body" sz="quarter" idx="11" hasCustomPrompt="1"/>
          </p:nvPr>
        </p:nvSpPr>
        <p:spPr>
          <a:xfrm>
            <a:off x="6153150"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4" name="Text Placeholder 13">
            <a:extLst>
              <a:ext uri="{FF2B5EF4-FFF2-40B4-BE49-F238E27FC236}">
                <a16:creationId xmlns:a16="http://schemas.microsoft.com/office/drawing/2014/main" id="{11508C29-BEAF-4D1B-85C7-62D86B9A99F0}"/>
              </a:ext>
            </a:extLst>
          </p:cNvPr>
          <p:cNvSpPr>
            <a:spLocks noGrp="1"/>
          </p:cNvSpPr>
          <p:nvPr>
            <p:ph type="body" sz="quarter" idx="12"/>
          </p:nvPr>
        </p:nvSpPr>
        <p:spPr>
          <a:xfrm>
            <a:off x="447675"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
        <p:nvSpPr>
          <p:cNvPr id="16" name="Text Placeholder 15">
            <a:extLst>
              <a:ext uri="{FF2B5EF4-FFF2-40B4-BE49-F238E27FC236}">
                <a16:creationId xmlns:a16="http://schemas.microsoft.com/office/drawing/2014/main" id="{DA42C277-CD07-4855-BE2B-F5804018ECD9}"/>
              </a:ext>
            </a:extLst>
          </p:cNvPr>
          <p:cNvSpPr>
            <a:spLocks noGrp="1"/>
          </p:cNvSpPr>
          <p:nvPr>
            <p:ph type="body" sz="quarter" idx="13"/>
          </p:nvPr>
        </p:nvSpPr>
        <p:spPr>
          <a:xfrm>
            <a:off x="6153150"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754637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6121090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21988677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609442" y="1699995"/>
            <a:ext cx="11160961" cy="4422776"/>
          </a:xfrm>
        </p:spPr>
        <p:txBody>
          <a:bodyPr/>
          <a:lstStyle>
            <a:lvl1pPr>
              <a:defRPr baseline="0"/>
            </a:lvl1pPr>
          </a:lstStyle>
          <a:p>
            <a:pPr lvl="0"/>
            <a:r>
              <a:rPr lang="en-US" dirty="0"/>
              <a:t>Click to add 1st-level bullet. Click an icon below to add table, graph or other imagery.</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2" hasCustomPrompt="1"/>
          </p:nvPr>
        </p:nvSpPr>
        <p:spPr>
          <a:xfrm>
            <a:off x="609442" y="1168749"/>
            <a:ext cx="11160961" cy="499715"/>
          </a:xfrm>
        </p:spPr>
        <p:txBody>
          <a:bodyPr bIns="0">
            <a:noAutofit/>
          </a:bodyPr>
          <a:lstStyle>
            <a:lvl1pPr marL="0" indent="0">
              <a:lnSpc>
                <a:spcPct val="90000"/>
              </a:lnSpc>
              <a:spcBef>
                <a:spcPts val="0"/>
              </a:spcBef>
              <a:buNone/>
              <a:defRPr sz="2000" b="1" baseline="0">
                <a:solidFill>
                  <a:schemeClr val="accent2"/>
                </a:solidFill>
              </a:defRPr>
            </a:lvl1pPr>
          </a:lstStyle>
          <a:p>
            <a:r>
              <a:rPr lang="en-US" dirty="0"/>
              <a:t>Slide subtitle optional -  delete as needed</a:t>
            </a:r>
          </a:p>
        </p:txBody>
      </p:sp>
      <p:sp>
        <p:nvSpPr>
          <p:cNvPr id="2" name="Title 1">
            <a:extLst>
              <a:ext uri="{FF2B5EF4-FFF2-40B4-BE49-F238E27FC236}">
                <a16:creationId xmlns:a16="http://schemas.microsoft.com/office/drawing/2014/main" id="{3578AEED-62FF-45A4-9B5A-29E8EB7AE3B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9693685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2.png"/><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365760" y="411480"/>
            <a:ext cx="11376442" cy="84695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Click to edit Master title style</a:t>
            </a:r>
            <a:endParaRPr lang="en-US" dirty="0"/>
          </a:p>
        </p:txBody>
      </p:sp>
      <p:sp>
        <p:nvSpPr>
          <p:cNvPr id="1027" name="Text Placeholder 2"/>
          <p:cNvSpPr>
            <a:spLocks noGrp="1"/>
          </p:cNvSpPr>
          <p:nvPr>
            <p:ph type="body" idx="1"/>
          </p:nvPr>
        </p:nvSpPr>
        <p:spPr bwMode="auto">
          <a:xfrm>
            <a:off x="365760" y="1737360"/>
            <a:ext cx="11376442" cy="404092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3" name="Picture 12"/>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9741160" y="6185919"/>
            <a:ext cx="1971212" cy="533060"/>
          </a:xfrm>
          <a:prstGeom prst="rect">
            <a:avLst/>
          </a:prstGeom>
        </p:spPr>
      </p:pic>
      <p:sp>
        <p:nvSpPr>
          <p:cNvPr id="8" name="Rectangle 256"/>
          <p:cNvSpPr txBox="1">
            <a:spLocks noChangeArrowheads="1"/>
          </p:cNvSpPr>
          <p:nvPr userDrawn="1"/>
        </p:nvSpPr>
        <p:spPr>
          <a:xfrm>
            <a:off x="363828" y="6477000"/>
            <a:ext cx="3315547" cy="182562"/>
          </a:xfrm>
          <a:prstGeom prst="rect">
            <a:avLst/>
          </a:prstGeom>
          <a:ln/>
        </p:spPr>
        <p:txBody>
          <a:bodyPr anchor="ctr"/>
          <a:lstStyle/>
          <a:p>
            <a:pPr algn="l"/>
            <a:r>
              <a:rPr lang="en-US" sz="1000" dirty="0">
                <a:solidFill>
                  <a:schemeClr val="tx1"/>
                </a:solidFill>
                <a:latin typeface="Arial" pitchFamily="34" charset="0"/>
                <a:cs typeface="Arial" pitchFamily="34" charset="0"/>
              </a:rPr>
              <a:t> </a:t>
            </a:r>
          </a:p>
        </p:txBody>
      </p:sp>
      <p:sp>
        <p:nvSpPr>
          <p:cNvPr id="9" name="Rectangle 6"/>
          <p:cNvSpPr>
            <a:spLocks noChangeArrowheads="1"/>
          </p:cNvSpPr>
          <p:nvPr userDrawn="1"/>
        </p:nvSpPr>
        <p:spPr bwMode="auto">
          <a:xfrm flipH="1">
            <a:off x="163374" y="6513051"/>
            <a:ext cx="515635" cy="146511"/>
          </a:xfrm>
          <a:prstGeom prst="rect">
            <a:avLst/>
          </a:prstGeom>
          <a:noFill/>
          <a:ln w="9525">
            <a:noFill/>
            <a:miter lim="800000"/>
            <a:headEnd/>
            <a:tailEnd/>
          </a:ln>
          <a:effectLst/>
        </p:spPr>
        <p:txBody>
          <a:bodyPr lIns="0" tIns="0" rIns="0" bIns="0"/>
          <a:lstStyle/>
          <a:p>
            <a:pPr algn="l" defTabSz="173038">
              <a:lnSpc>
                <a:spcPct val="90000"/>
              </a:lnSpc>
              <a:tabLst>
                <a:tab pos="230188" algn="l"/>
              </a:tabLst>
              <a:defRPr/>
            </a:pPr>
            <a:fld id="{040BB257-551A-4736-B50F-DCF1BA034C06}" type="slidenum">
              <a:rPr lang="en-US" sz="1000" smtClean="0">
                <a:solidFill>
                  <a:schemeClr val="tx1"/>
                </a:solidFill>
                <a:latin typeface="Arial" pitchFamily="34" charset="0"/>
                <a:cs typeface="Arial" pitchFamily="34" charset="0"/>
              </a:rPr>
              <a:pPr algn="l" defTabSz="173038">
                <a:lnSpc>
                  <a:spcPct val="90000"/>
                </a:lnSpc>
                <a:tabLst>
                  <a:tab pos="230188" algn="l"/>
                </a:tabLst>
                <a:defRPr/>
              </a:pPr>
              <a:t>‹#›</a:t>
            </a:fld>
            <a:endParaRPr lang="en-US" sz="1000" dirty="0">
              <a:solidFill>
                <a:schemeClr val="tx1"/>
              </a:solidFill>
              <a:latin typeface="Arial" pitchFamily="34" charset="0"/>
              <a:cs typeface="Arial" pitchFamily="34" charset="0"/>
            </a:endParaRPr>
          </a:p>
        </p:txBody>
      </p:sp>
      <p:pic>
        <p:nvPicPr>
          <p:cNvPr id="3" name="Picture 2" descr="A picture containing shape&#10;&#10;Description automatically generated">
            <a:extLst>
              <a:ext uri="{FF2B5EF4-FFF2-40B4-BE49-F238E27FC236}">
                <a16:creationId xmlns:a16="http://schemas.microsoft.com/office/drawing/2014/main" id="{2A4943B8-0F89-4A94-B130-A128F45E57C4}"/>
              </a:ext>
            </a:extLst>
          </p:cNvPr>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7806050" y="6114121"/>
            <a:ext cx="1560289" cy="676656"/>
          </a:xfrm>
          <a:prstGeom prst="rect">
            <a:avLst/>
          </a:prstGeom>
        </p:spPr>
      </p:pic>
    </p:spTree>
    <p:extLst>
      <p:ext uri="{BB962C8B-B14F-4D97-AF65-F5344CB8AC3E}">
        <p14:creationId xmlns:p14="http://schemas.microsoft.com/office/powerpoint/2010/main" val="2081848127"/>
      </p:ext>
    </p:extLst>
  </p:cSld>
  <p:clrMap bg1="lt1" tx1="dk1" bg2="lt2" tx2="dk2" accent1="accent1" accent2="accent2" accent3="accent3" accent4="accent4" accent5="accent5" accent6="accent6" hlink="hlink" folHlink="folHlink"/>
  <p:sldLayoutIdLst>
    <p:sldLayoutId id="2147483949" r:id="rId1"/>
    <p:sldLayoutId id="2147483951" r:id="rId2"/>
    <p:sldLayoutId id="2147483937" r:id="rId3"/>
    <p:sldLayoutId id="2147483939" r:id="rId4"/>
    <p:sldLayoutId id="2147483950" r:id="rId5"/>
    <p:sldLayoutId id="2147483940" r:id="rId6"/>
    <p:sldLayoutId id="2147483941" r:id="rId7"/>
    <p:sldLayoutId id="2147483953" r:id="rId8"/>
  </p:sldLayoutIdLst>
  <p:hf hdr="0" ftr="0" dt="0"/>
  <p:txStyles>
    <p:title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p:titleStyle>
    <p:body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hyperlink" Target="https://pyscaffold.org/"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hyperlink" Target="https://llnl-blt.readthedocs.io/" TargetMode="Externa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hyperlink" Target="http://creativecommons.org/licenses/by-sa/4.0/" TargetMode="External"/><Relationship Id="rId2" Type="http://schemas.openxmlformats.org/officeDocument/2006/relationships/hyperlink" Target="http://creativecommons.org/licenses/by/4.0/" TargetMode="External"/><Relationship Id="rId1" Type="http://schemas.openxmlformats.org/officeDocument/2006/relationships/slideLayout" Target="../slideLayouts/slideLayout3.xml"/><Relationship Id="rId5" Type="http://schemas.openxmlformats.org/officeDocument/2006/relationships/image" Target="../media/image6.png"/><Relationship Id="rId4" Type="http://schemas.openxmlformats.org/officeDocument/2006/relationships/hyperlink" Target="https://doi.org/10.6084/m9.figshare.14642520" TargetMode="External"/></Relationships>
</file>

<file path=ppt/slides/_rels/slide20.xml.rels><?xml version="1.0" encoding="UTF-8" standalone="yes"?>
<Relationships xmlns="http://schemas.openxmlformats.org/package/2006/relationships"><Relationship Id="rId3" Type="http://schemas.openxmlformats.org/officeDocument/2006/relationships/hyperlink" Target="https://github.com/amklinv/morpheus" TargetMode="External"/><Relationship Id="rId2" Type="http://schemas.openxmlformats.org/officeDocument/2006/relationships/notesSlide" Target="../notesSlides/notesSlide18.xml"/><Relationship Id="rId1" Type="http://schemas.openxmlformats.org/officeDocument/2006/relationships/slideLayout" Target="../slideLayouts/slideLayout3.xml"/><Relationship Id="rId5" Type="http://schemas.openxmlformats.org/officeDocument/2006/relationships/image" Target="../media/image14.png"/><Relationship Id="rId4" Type="http://schemas.openxmlformats.org/officeDocument/2006/relationships/image" Target="../media/image13.png"/></Relationships>
</file>

<file path=ppt/slides/_rels/slide3.xml.rels><?xml version="1.0" encoding="UTF-8" standalone="yes"?>
<Relationships xmlns="http://schemas.openxmlformats.org/package/2006/relationships"><Relationship Id="rId3" Type="http://schemas.openxmlformats.org/officeDocument/2006/relationships/hyperlink" Target="https://github.com/bssw-tutorials/hello-numerical-world" TargetMode="External"/><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hyperlink" Target="https://github.com/bssw-tutorials/hello-numerical-world" TargetMode="External"/><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hyperlink" Target="https://github.com/bssw-tutorials/hello-numerical-world" TargetMode="External"/><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9"/>
        <p:cNvGrpSpPr/>
        <p:nvPr/>
      </p:nvGrpSpPr>
      <p:grpSpPr>
        <a:xfrm>
          <a:off x="0" y="0"/>
          <a:ext cx="0" cy="0"/>
          <a:chOff x="0" y="0"/>
          <a:chExt cx="0" cy="0"/>
        </a:xfrm>
      </p:grpSpPr>
      <p:sp>
        <p:nvSpPr>
          <p:cNvPr id="50" name="Google Shape;50;g60257ae959_0_0"/>
          <p:cNvSpPr txBox="1">
            <a:spLocks noGrp="1"/>
          </p:cNvSpPr>
          <p:nvPr>
            <p:ph type="ctrTitle"/>
          </p:nvPr>
        </p:nvSpPr>
        <p:spPr>
          <a:prstGeom prst="rect">
            <a:avLst/>
          </a:prstGeom>
          <a:noFill/>
          <a:ln>
            <a:noFill/>
          </a:ln>
        </p:spPr>
        <p:txBody>
          <a:bodyPr spcFirstLastPara="1" wrap="square" lIns="91425" tIns="45700" rIns="91425" bIns="45700" anchor="b" anchorCtr="0">
            <a:noAutofit/>
          </a:bodyPr>
          <a:lstStyle/>
          <a:p>
            <a:r>
              <a:rPr lang="en-US" dirty="0"/>
              <a:t>Software Testing Walkthrough</a:t>
            </a:r>
            <a:endParaRPr lang="en-US" sz="2800" dirty="0">
              <a:effectLst/>
            </a:endParaRPr>
          </a:p>
        </p:txBody>
      </p:sp>
      <p:sp>
        <p:nvSpPr>
          <p:cNvPr id="51" name="Google Shape;51;g60257ae959_0_0"/>
          <p:cNvSpPr txBox="1">
            <a:spLocks noGrp="1"/>
          </p:cNvSpPr>
          <p:nvPr>
            <p:ph type="subTitle" idx="1"/>
          </p:nvPr>
        </p:nvSpPr>
        <p:spPr>
          <a:prstGeom prst="rect">
            <a:avLst/>
          </a:prstGeom>
          <a:noFill/>
          <a:ln>
            <a:noFill/>
          </a:ln>
        </p:spPr>
        <p:txBody>
          <a:bodyPr spcFirstLastPara="1" wrap="square" lIns="109725" tIns="45700" rIns="91425" bIns="45700" anchor="t" anchorCtr="0">
            <a:noAutofit/>
          </a:bodyPr>
          <a:lstStyle/>
          <a:p>
            <a:pPr marL="0" indent="0">
              <a:lnSpc>
                <a:spcPct val="100000"/>
              </a:lnSpc>
              <a:spcBef>
                <a:spcPts val="0"/>
              </a:spcBef>
              <a:buSzPts val="2000"/>
            </a:pPr>
            <a:r>
              <a:rPr lang="en-US" u="sng" dirty="0">
                <a:solidFill>
                  <a:srgbClr val="000000"/>
                </a:solidFill>
              </a:rPr>
              <a:t>David M. Rogers</a:t>
            </a:r>
            <a:br>
              <a:rPr lang="en-US" dirty="0">
                <a:solidFill>
                  <a:srgbClr val="000000"/>
                </a:solidFill>
              </a:rPr>
            </a:br>
            <a:r>
              <a:rPr lang="en-US" sz="2000" dirty="0">
                <a:solidFill>
                  <a:srgbClr val="000000"/>
                </a:solidFill>
              </a:rPr>
              <a:t>Oak Ridge National Laboratory</a:t>
            </a:r>
            <a:endParaRPr lang="en-US" sz="1800" dirty="0">
              <a:solidFill>
                <a:srgbClr val="000000"/>
              </a:solidFill>
            </a:endParaRPr>
          </a:p>
          <a:p>
            <a:pPr>
              <a:lnSpc>
                <a:spcPct val="100000"/>
              </a:lnSpc>
              <a:spcBef>
                <a:spcPts val="2800"/>
              </a:spcBef>
              <a:buSzPts val="2000"/>
            </a:pPr>
            <a:r>
              <a:rPr lang="en-US" sz="2000" dirty="0"/>
              <a:t>Better Scientific Software tutorial, ISC, June 2021</a:t>
            </a:r>
          </a:p>
        </p:txBody>
      </p:sp>
    </p:spTree>
    <p:extLst>
      <p:ext uri="{BB962C8B-B14F-4D97-AF65-F5344CB8AC3E}">
        <p14:creationId xmlns:p14="http://schemas.microsoft.com/office/powerpoint/2010/main" val="35673050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0F5E125-1DF8-E846-A518-DEFED4D472CE}"/>
              </a:ext>
            </a:extLst>
          </p:cNvPr>
          <p:cNvSpPr/>
          <p:nvPr/>
        </p:nvSpPr>
        <p:spPr>
          <a:xfrm>
            <a:off x="7403690" y="6017342"/>
            <a:ext cx="2212258" cy="840658"/>
          </a:xfrm>
          <a:prstGeom prst="rect">
            <a:avLst/>
          </a:prstGeom>
          <a:solidFill>
            <a:schemeClr val="bg1"/>
          </a:solidFill>
          <a:ln>
            <a:no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2" name="Title 1">
            <a:extLst>
              <a:ext uri="{FF2B5EF4-FFF2-40B4-BE49-F238E27FC236}">
                <a16:creationId xmlns:a16="http://schemas.microsoft.com/office/drawing/2014/main" id="{A7149A06-7F99-7F46-8586-CE4B9FD01F2A}"/>
              </a:ext>
            </a:extLst>
          </p:cNvPr>
          <p:cNvSpPr>
            <a:spLocks noGrp="1"/>
          </p:cNvSpPr>
          <p:nvPr>
            <p:ph type="title"/>
          </p:nvPr>
        </p:nvSpPr>
        <p:spPr/>
        <p:txBody>
          <a:bodyPr/>
          <a:lstStyle/>
          <a:p>
            <a:r>
              <a:rPr lang="en-US" dirty="0"/>
              <a:t>Addition to </a:t>
            </a:r>
            <a:r>
              <a:rPr lang="en-US" dirty="0" err="1"/>
              <a:t>CMakeLists.txt</a:t>
            </a:r>
            <a:endParaRPr lang="en-US" dirty="0"/>
          </a:p>
        </p:txBody>
      </p:sp>
      <p:sp>
        <p:nvSpPr>
          <p:cNvPr id="9" name="Rectangle 8">
            <a:extLst>
              <a:ext uri="{FF2B5EF4-FFF2-40B4-BE49-F238E27FC236}">
                <a16:creationId xmlns:a16="http://schemas.microsoft.com/office/drawing/2014/main" id="{1006434A-0222-5643-8057-D12E2DDA8E3D}"/>
              </a:ext>
            </a:extLst>
          </p:cNvPr>
          <p:cNvSpPr/>
          <p:nvPr/>
        </p:nvSpPr>
        <p:spPr>
          <a:xfrm>
            <a:off x="571670" y="1841242"/>
            <a:ext cx="11718942" cy="3139321"/>
          </a:xfrm>
          <a:prstGeom prst="rect">
            <a:avLst/>
          </a:prstGeom>
          <a:solidFill>
            <a:schemeClr val="tx1">
              <a:lumMod val="75000"/>
              <a:lumOff val="25000"/>
            </a:schemeClr>
          </a:solidFill>
        </p:spPr>
        <p:txBody>
          <a:bodyPr wrap="square">
            <a:spAutoFit/>
          </a:bodyPr>
          <a:lstStyle/>
          <a:p>
            <a:r>
              <a:rPr lang="en-US" sz="2200" dirty="0" err="1">
                <a:solidFill>
                  <a:srgbClr val="2CEEEB"/>
                </a:solidFill>
                <a:latin typeface="Monaco" pitchFamily="2" charset="77"/>
              </a:rPr>
              <a:t>enable_testing</a:t>
            </a:r>
            <a:r>
              <a:rPr lang="en-US" sz="2200" dirty="0">
                <a:solidFill>
                  <a:srgbClr val="F2F2F2"/>
                </a:solidFill>
                <a:latin typeface="Monaco" pitchFamily="2" charset="77"/>
              </a:rPr>
              <a:t>()</a:t>
            </a:r>
            <a:endParaRPr lang="en-US" sz="2200" b="1" dirty="0">
              <a:solidFill>
                <a:schemeClr val="bg1">
                  <a:lumMod val="95000"/>
                </a:schemeClr>
              </a:solidFill>
              <a:latin typeface="Monaco" pitchFamily="2" charset="77"/>
            </a:endParaRPr>
          </a:p>
          <a:p>
            <a:endParaRPr lang="en-US" sz="2200" b="1" dirty="0">
              <a:solidFill>
                <a:schemeClr val="bg1">
                  <a:lumMod val="95000"/>
                </a:schemeClr>
              </a:solidFill>
              <a:latin typeface="Monaco" pitchFamily="2" charset="77"/>
            </a:endParaRPr>
          </a:p>
          <a:p>
            <a:r>
              <a:rPr lang="en-US" sz="2200" dirty="0" err="1">
                <a:solidFill>
                  <a:srgbClr val="2CEEEB"/>
                </a:solidFill>
                <a:latin typeface="Monaco" pitchFamily="2" charset="77"/>
              </a:rPr>
              <a:t>add_test</a:t>
            </a:r>
            <a:r>
              <a:rPr lang="en-US" sz="2200" dirty="0">
                <a:solidFill>
                  <a:srgbClr val="F2F2F2"/>
                </a:solidFill>
                <a:latin typeface="Monaco" pitchFamily="2" charset="77"/>
              </a:rPr>
              <a:t>(</a:t>
            </a:r>
            <a:r>
              <a:rPr lang="en-US" sz="2200" dirty="0">
                <a:solidFill>
                  <a:srgbClr val="FFFFFF"/>
                </a:solidFill>
                <a:latin typeface="Monaco" pitchFamily="2" charset="77"/>
              </a:rPr>
              <a:t>NAME</a:t>
            </a:r>
            <a:r>
              <a:rPr lang="en-US" sz="2200" dirty="0">
                <a:solidFill>
                  <a:srgbClr val="F2F2F2"/>
                </a:solidFill>
                <a:latin typeface="Monaco" pitchFamily="2" charset="77"/>
              </a:rPr>
              <a:t> </a:t>
            </a:r>
            <a:r>
              <a:rPr lang="en-US" sz="2200" dirty="0" err="1">
                <a:solidFill>
                  <a:srgbClr val="F2F2F2"/>
                </a:solidFill>
                <a:latin typeface="Monaco" pitchFamily="2" charset="77"/>
              </a:rPr>
              <a:t>heat_help</a:t>
            </a:r>
            <a:endParaRPr lang="en-US" sz="2200" dirty="0">
              <a:solidFill>
                <a:srgbClr val="F2F2F2"/>
              </a:solidFill>
              <a:latin typeface="Monaco" pitchFamily="2" charset="77"/>
            </a:endParaRPr>
          </a:p>
          <a:p>
            <a:r>
              <a:rPr lang="en-US" sz="2200" dirty="0">
                <a:solidFill>
                  <a:srgbClr val="F2F2F2"/>
                </a:solidFill>
                <a:latin typeface="Monaco" pitchFamily="2" charset="77"/>
              </a:rPr>
              <a:t>         </a:t>
            </a:r>
            <a:r>
              <a:rPr lang="en-US" sz="2200" dirty="0">
                <a:solidFill>
                  <a:srgbClr val="FFFFFF"/>
                </a:solidFill>
                <a:latin typeface="Monaco" pitchFamily="2" charset="77"/>
              </a:rPr>
              <a:t>COMMAND</a:t>
            </a:r>
            <a:r>
              <a:rPr lang="en-US" sz="2200" dirty="0">
                <a:solidFill>
                  <a:srgbClr val="F2F2F2"/>
                </a:solidFill>
                <a:latin typeface="Monaco" pitchFamily="2" charset="77"/>
              </a:rPr>
              <a:t> </a:t>
            </a:r>
            <a:r>
              <a:rPr lang="en-US" sz="2200" dirty="0">
                <a:solidFill>
                  <a:srgbClr val="FED4D5"/>
                </a:solidFill>
                <a:latin typeface="Monaco" pitchFamily="2" charset="77"/>
              </a:rPr>
              <a:t>$&lt;</a:t>
            </a:r>
            <a:r>
              <a:rPr lang="en-US" sz="2200" dirty="0" err="1">
                <a:solidFill>
                  <a:srgbClr val="FB00FF"/>
                </a:solidFill>
                <a:latin typeface="Monaco" pitchFamily="2" charset="77"/>
              </a:rPr>
              <a:t>TARGET_FILE</a:t>
            </a:r>
            <a:r>
              <a:rPr lang="en-US" sz="2200" dirty="0" err="1">
                <a:solidFill>
                  <a:srgbClr val="FED4D5"/>
                </a:solidFill>
                <a:latin typeface="Monaco" pitchFamily="2" charset="77"/>
              </a:rPr>
              <a:t>:heat</a:t>
            </a:r>
            <a:r>
              <a:rPr lang="en-US" sz="2200" dirty="0">
                <a:solidFill>
                  <a:srgbClr val="FED4D5"/>
                </a:solidFill>
                <a:latin typeface="Monaco" pitchFamily="2" charset="77"/>
              </a:rPr>
              <a:t>&gt; </a:t>
            </a:r>
            <a:r>
              <a:rPr lang="en-US" sz="2200" dirty="0">
                <a:solidFill>
                  <a:srgbClr val="F2F2F2"/>
                </a:solidFill>
                <a:latin typeface="Monaco" pitchFamily="2" charset="77"/>
              </a:rPr>
              <a:t>help)</a:t>
            </a:r>
            <a:endParaRPr lang="en-US" sz="2200" b="1" dirty="0">
              <a:solidFill>
                <a:schemeClr val="bg1">
                  <a:lumMod val="95000"/>
                </a:schemeClr>
              </a:solidFill>
              <a:latin typeface="Monaco" pitchFamily="2" charset="77"/>
            </a:endParaRPr>
          </a:p>
          <a:p>
            <a:endParaRPr lang="en-US" sz="2200" b="1" dirty="0">
              <a:solidFill>
                <a:schemeClr val="bg1">
                  <a:lumMod val="95000"/>
                </a:schemeClr>
              </a:solidFill>
              <a:latin typeface="Monaco" pitchFamily="2" charset="77"/>
            </a:endParaRPr>
          </a:p>
          <a:p>
            <a:r>
              <a:rPr lang="en-US" sz="2200" dirty="0" err="1">
                <a:solidFill>
                  <a:srgbClr val="2CEEEB"/>
                </a:solidFill>
                <a:latin typeface="Monaco" pitchFamily="2" charset="77"/>
              </a:rPr>
              <a:t>add_test</a:t>
            </a:r>
            <a:r>
              <a:rPr lang="en-US" sz="2200" dirty="0">
                <a:solidFill>
                  <a:srgbClr val="F2F2F2"/>
                </a:solidFill>
                <a:latin typeface="Monaco" pitchFamily="2" charset="77"/>
              </a:rPr>
              <a:t>(</a:t>
            </a:r>
            <a:r>
              <a:rPr lang="en-US" sz="2200" dirty="0">
                <a:solidFill>
                  <a:srgbClr val="FFFFFF"/>
                </a:solidFill>
                <a:latin typeface="Monaco" pitchFamily="2" charset="77"/>
              </a:rPr>
              <a:t>NAME</a:t>
            </a:r>
            <a:r>
              <a:rPr lang="en-US" sz="2200" dirty="0">
                <a:solidFill>
                  <a:srgbClr val="F2F2F2"/>
                </a:solidFill>
                <a:latin typeface="Monaco" pitchFamily="2" charset="77"/>
              </a:rPr>
              <a:t> </a:t>
            </a:r>
            <a:r>
              <a:rPr lang="en-US" sz="2200" dirty="0" err="1">
                <a:solidFill>
                  <a:srgbClr val="F2F2F2"/>
                </a:solidFill>
                <a:latin typeface="Monaco" pitchFamily="2" charset="77"/>
              </a:rPr>
              <a:t>crankn</a:t>
            </a:r>
            <a:endParaRPr lang="en-US" sz="2200" dirty="0">
              <a:solidFill>
                <a:srgbClr val="F2F2F2"/>
              </a:solidFill>
              <a:latin typeface="Monaco" pitchFamily="2" charset="77"/>
            </a:endParaRPr>
          </a:p>
          <a:p>
            <a:r>
              <a:rPr lang="en-US" sz="2200" dirty="0">
                <a:solidFill>
                  <a:srgbClr val="F2F2F2"/>
                </a:solidFill>
                <a:latin typeface="Monaco" pitchFamily="2" charset="77"/>
              </a:rPr>
              <a:t>         </a:t>
            </a:r>
            <a:r>
              <a:rPr lang="en-US" sz="2200" dirty="0">
                <a:solidFill>
                  <a:srgbClr val="FFFFFF"/>
                </a:solidFill>
                <a:latin typeface="Monaco" pitchFamily="2" charset="77"/>
              </a:rPr>
              <a:t>COMMAND</a:t>
            </a:r>
            <a:r>
              <a:rPr lang="en-US" sz="2200" dirty="0">
                <a:solidFill>
                  <a:srgbClr val="F2F2F2"/>
                </a:solidFill>
                <a:latin typeface="Monaco" pitchFamily="2" charset="77"/>
              </a:rPr>
              <a:t> </a:t>
            </a:r>
            <a:r>
              <a:rPr lang="en-US" sz="2200" dirty="0" err="1">
                <a:solidFill>
                  <a:srgbClr val="F2F2F2"/>
                </a:solidFill>
                <a:latin typeface="Monaco" pitchFamily="2" charset="77"/>
              </a:rPr>
              <a:t>testDriver.sh</a:t>
            </a:r>
            <a:r>
              <a:rPr lang="en-US" sz="2200" dirty="0">
                <a:solidFill>
                  <a:srgbClr val="F2F2F2"/>
                </a:solidFill>
                <a:latin typeface="Monaco" pitchFamily="2" charset="77"/>
              </a:rPr>
              <a:t> </a:t>
            </a:r>
            <a:r>
              <a:rPr lang="en-US" sz="2200" dirty="0">
                <a:solidFill>
                  <a:srgbClr val="FED4D5"/>
                </a:solidFill>
                <a:latin typeface="Monaco" pitchFamily="2" charset="77"/>
              </a:rPr>
              <a:t>$&lt;</a:t>
            </a:r>
            <a:r>
              <a:rPr lang="en-US" sz="2200" dirty="0" err="1">
                <a:solidFill>
                  <a:srgbClr val="FB00FF"/>
                </a:solidFill>
                <a:latin typeface="Monaco" pitchFamily="2" charset="77"/>
              </a:rPr>
              <a:t>TARGET_FILE</a:t>
            </a:r>
            <a:r>
              <a:rPr lang="en-US" sz="2200" dirty="0" err="1">
                <a:solidFill>
                  <a:srgbClr val="FED4D5"/>
                </a:solidFill>
                <a:latin typeface="Monaco" pitchFamily="2" charset="77"/>
              </a:rPr>
              <a:t>:heat</a:t>
            </a:r>
            <a:r>
              <a:rPr lang="en-US" sz="2200" dirty="0">
                <a:solidFill>
                  <a:srgbClr val="FED4D5"/>
                </a:solidFill>
                <a:latin typeface="Monaco" pitchFamily="2" charset="77"/>
              </a:rPr>
              <a:t>&gt; </a:t>
            </a:r>
            <a:r>
              <a:rPr lang="en-US" sz="2200" dirty="0" err="1">
                <a:solidFill>
                  <a:srgbClr val="F2F2F2"/>
                </a:solidFill>
                <a:latin typeface="Monaco" pitchFamily="2" charset="77"/>
              </a:rPr>
              <a:t>crankn</a:t>
            </a:r>
            <a:r>
              <a:rPr lang="en-US" sz="2200" dirty="0">
                <a:solidFill>
                  <a:srgbClr val="F2F2F2"/>
                </a:solidFill>
                <a:latin typeface="Monaco" pitchFamily="2" charset="77"/>
              </a:rPr>
              <a:t>)</a:t>
            </a:r>
          </a:p>
          <a:p>
            <a:endParaRPr lang="en-US" sz="2200" dirty="0">
              <a:solidFill>
                <a:srgbClr val="F2F2F2"/>
              </a:solidFill>
              <a:latin typeface="Monaco" pitchFamily="2" charset="77"/>
            </a:endParaRPr>
          </a:p>
          <a:p>
            <a:r>
              <a:rPr lang="en-US" sz="2200" b="1" dirty="0">
                <a:solidFill>
                  <a:srgbClr val="F2F2F2"/>
                </a:solidFill>
                <a:latin typeface="Monaco" pitchFamily="2" charset="77"/>
              </a:rPr>
              <a:t># functions/for/if/adding tests</a:t>
            </a:r>
            <a:endParaRPr lang="en-US" sz="2200" b="1" dirty="0">
              <a:solidFill>
                <a:schemeClr val="bg1">
                  <a:lumMod val="95000"/>
                </a:schemeClr>
              </a:solidFill>
              <a:latin typeface="Monaco" pitchFamily="2" charset="77"/>
            </a:endParaRPr>
          </a:p>
        </p:txBody>
      </p:sp>
      <p:sp>
        <p:nvSpPr>
          <p:cNvPr id="8" name="Rectangle 7">
            <a:extLst>
              <a:ext uri="{FF2B5EF4-FFF2-40B4-BE49-F238E27FC236}">
                <a16:creationId xmlns:a16="http://schemas.microsoft.com/office/drawing/2014/main" id="{ADFF2688-404E-2D42-AFD1-817CB7B33602}"/>
              </a:ext>
            </a:extLst>
          </p:cNvPr>
          <p:cNvSpPr/>
          <p:nvPr/>
        </p:nvSpPr>
        <p:spPr>
          <a:xfrm>
            <a:off x="571670" y="1325880"/>
            <a:ext cx="6305327" cy="430887"/>
          </a:xfrm>
          <a:prstGeom prst="rect">
            <a:avLst/>
          </a:prstGeom>
        </p:spPr>
        <p:txBody>
          <a:bodyPr wrap="square">
            <a:spAutoFit/>
          </a:bodyPr>
          <a:lstStyle/>
          <a:p>
            <a:r>
              <a:rPr lang="en-US" sz="2200" dirty="0">
                <a:solidFill>
                  <a:schemeClr val="tx2"/>
                </a:solidFill>
                <a:latin typeface="Menlo" panose="020B0609030804020204" pitchFamily="49" charset="0"/>
                <a:ea typeface="Menlo" panose="020B0609030804020204" pitchFamily="49" charset="0"/>
                <a:cs typeface="Menlo" panose="020B0609030804020204" pitchFamily="49" charset="0"/>
              </a:rPr>
              <a:t>tests/</a:t>
            </a:r>
            <a:r>
              <a:rPr lang="en-US" sz="2200" dirty="0" err="1">
                <a:solidFill>
                  <a:schemeClr val="tx2"/>
                </a:solidFill>
                <a:latin typeface="Menlo" panose="020B0609030804020204" pitchFamily="49" charset="0"/>
                <a:ea typeface="Menlo" panose="020B0609030804020204" pitchFamily="49" charset="0"/>
                <a:cs typeface="Menlo" panose="020B0609030804020204" pitchFamily="49" charset="0"/>
              </a:rPr>
              <a:t>CMakeLists.txt</a:t>
            </a:r>
            <a:endParaRPr lang="en-US" sz="2200" dirty="0">
              <a:solidFill>
                <a:schemeClr val="tx2"/>
              </a:solidFill>
              <a:latin typeface="Menlo" panose="020B0609030804020204" pitchFamily="49" charset="0"/>
              <a:ea typeface="Menlo" panose="020B0609030804020204" pitchFamily="49" charset="0"/>
              <a:cs typeface="Menlo" panose="020B0609030804020204" pitchFamily="49" charset="0"/>
            </a:endParaRPr>
          </a:p>
        </p:txBody>
      </p:sp>
      <p:sp>
        <p:nvSpPr>
          <p:cNvPr id="13" name="Rectangle 12">
            <a:extLst>
              <a:ext uri="{FF2B5EF4-FFF2-40B4-BE49-F238E27FC236}">
                <a16:creationId xmlns:a16="http://schemas.microsoft.com/office/drawing/2014/main" id="{2F01AE9F-2D5D-574C-A809-8CD306F550D3}"/>
              </a:ext>
            </a:extLst>
          </p:cNvPr>
          <p:cNvSpPr/>
          <p:nvPr/>
        </p:nvSpPr>
        <p:spPr>
          <a:xfrm>
            <a:off x="1116417" y="5065038"/>
            <a:ext cx="9331209" cy="1045223"/>
          </a:xfrm>
          <a:prstGeom prst="rect">
            <a:avLst/>
          </a:prstGeom>
        </p:spPr>
        <p:txBody>
          <a:bodyPr wrap="square">
            <a:spAutoFit/>
          </a:bodyPr>
          <a:lstStyle/>
          <a:p>
            <a:pPr>
              <a:lnSpc>
                <a:spcPct val="150000"/>
              </a:lnSpc>
            </a:pPr>
            <a:r>
              <a:rPr lang="en-US" sz="2200" dirty="0"/>
              <a:t>Lots of potential for programmatically creating tests!</a:t>
            </a:r>
          </a:p>
          <a:p>
            <a:pPr>
              <a:lnSpc>
                <a:spcPct val="150000"/>
              </a:lnSpc>
            </a:pPr>
            <a:r>
              <a:rPr lang="en-US" sz="2200" dirty="0"/>
              <a:t>Try and keep it simple – complex </a:t>
            </a:r>
            <a:r>
              <a:rPr lang="en-US" sz="2200" dirty="0" err="1"/>
              <a:t>cmake</a:t>
            </a:r>
            <a:r>
              <a:rPr lang="en-US" sz="2200" dirty="0"/>
              <a:t> code is bad form.</a:t>
            </a:r>
          </a:p>
        </p:txBody>
      </p:sp>
    </p:spTree>
    <p:extLst>
      <p:ext uri="{BB962C8B-B14F-4D97-AF65-F5344CB8AC3E}">
        <p14:creationId xmlns:p14="http://schemas.microsoft.com/office/powerpoint/2010/main" val="34670062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149A06-7F99-7F46-8586-CE4B9FD01F2A}"/>
              </a:ext>
            </a:extLst>
          </p:cNvPr>
          <p:cNvSpPr>
            <a:spLocks noGrp="1"/>
          </p:cNvSpPr>
          <p:nvPr>
            <p:ph type="title"/>
          </p:nvPr>
        </p:nvSpPr>
        <p:spPr/>
        <p:txBody>
          <a:bodyPr/>
          <a:lstStyle/>
          <a:p>
            <a:r>
              <a:rPr lang="en-US" dirty="0"/>
              <a:t>Bonus: swap out test driver (</a:t>
            </a:r>
            <a:r>
              <a:rPr lang="en-US" dirty="0" err="1"/>
              <a:t>perl</a:t>
            </a:r>
            <a:r>
              <a:rPr lang="en-US" dirty="0"/>
              <a:t> -&gt; awk)</a:t>
            </a:r>
          </a:p>
        </p:txBody>
      </p:sp>
      <p:sp>
        <p:nvSpPr>
          <p:cNvPr id="10" name="Rectangle 9">
            <a:extLst>
              <a:ext uri="{FF2B5EF4-FFF2-40B4-BE49-F238E27FC236}">
                <a16:creationId xmlns:a16="http://schemas.microsoft.com/office/drawing/2014/main" id="{CD1C0C0A-93E7-0343-9981-7B2CAA696834}"/>
              </a:ext>
            </a:extLst>
          </p:cNvPr>
          <p:cNvSpPr/>
          <p:nvPr/>
        </p:nvSpPr>
        <p:spPr>
          <a:xfrm>
            <a:off x="469883" y="1614428"/>
            <a:ext cx="11718942" cy="5170646"/>
          </a:xfrm>
          <a:prstGeom prst="rect">
            <a:avLst/>
          </a:prstGeom>
          <a:solidFill>
            <a:schemeClr val="tx1">
              <a:lumMod val="75000"/>
              <a:lumOff val="25000"/>
            </a:schemeClr>
          </a:solidFill>
        </p:spPr>
        <p:txBody>
          <a:bodyPr wrap="square">
            <a:spAutoFit/>
          </a:bodyPr>
          <a:lstStyle/>
          <a:p>
            <a:r>
              <a:rPr lang="en-US" sz="2200" dirty="0">
                <a:solidFill>
                  <a:srgbClr val="2CEEEB"/>
                </a:solidFill>
                <a:latin typeface="Monaco" pitchFamily="2" charset="77"/>
              </a:rPr>
              <a:t>#!/bin/bash</a:t>
            </a:r>
          </a:p>
          <a:p>
            <a:r>
              <a:rPr lang="en-US" sz="2200" dirty="0">
                <a:solidFill>
                  <a:srgbClr val="E8EB14"/>
                </a:solidFill>
                <a:latin typeface="Monaco" pitchFamily="2" charset="77"/>
              </a:rPr>
              <a:t>set</a:t>
            </a:r>
            <a:r>
              <a:rPr lang="en-US" sz="2200" dirty="0">
                <a:solidFill>
                  <a:srgbClr val="2CEEEB"/>
                </a:solidFill>
                <a:latin typeface="Monaco" pitchFamily="2" charset="77"/>
              </a:rPr>
              <a:t> </a:t>
            </a:r>
            <a:r>
              <a:rPr lang="en-US" sz="2200" dirty="0">
                <a:solidFill>
                  <a:srgbClr val="FED4D5"/>
                </a:solidFill>
                <a:latin typeface="Monaco" pitchFamily="2" charset="77"/>
              </a:rPr>
              <a:t>–e               </a:t>
            </a:r>
            <a:r>
              <a:rPr lang="en-US" sz="2200" dirty="0">
                <a:solidFill>
                  <a:srgbClr val="2CEEEB"/>
                </a:solidFill>
                <a:latin typeface="Monaco" pitchFamily="2" charset="77"/>
              </a:rPr>
              <a:t># exit immediately on error</a:t>
            </a:r>
            <a:endParaRPr lang="en-US" sz="2200" dirty="0">
              <a:solidFill>
                <a:srgbClr val="FED4D5"/>
              </a:solidFill>
              <a:latin typeface="Monaco" pitchFamily="2" charset="77"/>
            </a:endParaRPr>
          </a:p>
          <a:p>
            <a:r>
              <a:rPr lang="en-US" sz="2200" dirty="0" err="1">
                <a:solidFill>
                  <a:srgbClr val="2CEEEB"/>
                </a:solidFill>
                <a:latin typeface="Monaco" pitchFamily="2" charset="77"/>
              </a:rPr>
              <a:t>errbnd</a:t>
            </a:r>
            <a:r>
              <a:rPr lang="en-US" sz="2200" dirty="0">
                <a:solidFill>
                  <a:srgbClr val="F2F2F2"/>
                </a:solidFill>
                <a:latin typeface="Monaco" pitchFamily="2" charset="77"/>
              </a:rPr>
              <a:t>=1e-7</a:t>
            </a:r>
          </a:p>
          <a:p>
            <a:r>
              <a:rPr lang="en-US" sz="2200" dirty="0" err="1">
                <a:solidFill>
                  <a:srgbClr val="2CEEEB"/>
                </a:solidFill>
                <a:latin typeface="Monaco" pitchFamily="2" charset="77"/>
              </a:rPr>
              <a:t>alg</a:t>
            </a:r>
            <a:r>
              <a:rPr lang="en-US" sz="2200" dirty="0">
                <a:solidFill>
                  <a:srgbClr val="F2F2F2"/>
                </a:solidFill>
                <a:latin typeface="Monaco" pitchFamily="2" charset="77"/>
              </a:rPr>
              <a:t>=</a:t>
            </a:r>
            <a:r>
              <a:rPr lang="en-US" sz="2200" dirty="0">
                <a:solidFill>
                  <a:srgbClr val="E8EB14"/>
                </a:solidFill>
                <a:latin typeface="Monaco" pitchFamily="2" charset="77"/>
              </a:rPr>
              <a:t>"</a:t>
            </a:r>
            <a:r>
              <a:rPr lang="en-US" sz="2200" dirty="0">
                <a:solidFill>
                  <a:srgbClr val="5EDCFF"/>
                </a:solidFill>
                <a:latin typeface="Monaco" pitchFamily="2" charset="77"/>
              </a:rPr>
              <a:t>$2</a:t>
            </a:r>
            <a:r>
              <a:rPr lang="en-US" sz="2200" dirty="0">
                <a:solidFill>
                  <a:srgbClr val="E8EB14"/>
                </a:solidFill>
                <a:latin typeface="Monaco" pitchFamily="2" charset="77"/>
              </a:rPr>
              <a:t>"</a:t>
            </a:r>
          </a:p>
          <a:p>
            <a:r>
              <a:rPr lang="en-US" sz="2200" dirty="0">
                <a:solidFill>
                  <a:srgbClr val="5EDCFF"/>
                </a:solidFill>
                <a:latin typeface="Monaco" pitchFamily="2" charset="77"/>
              </a:rPr>
              <a:t>$1</a:t>
            </a:r>
            <a:r>
              <a:rPr lang="en-US" sz="2200" dirty="0">
                <a:solidFill>
                  <a:srgbClr val="F2F2F2"/>
                </a:solidFill>
                <a:latin typeface="Monaco" pitchFamily="2" charset="77"/>
              </a:rPr>
              <a:t> </a:t>
            </a:r>
            <a:r>
              <a:rPr lang="en-US" sz="2200" dirty="0" err="1">
                <a:solidFill>
                  <a:srgbClr val="2CEEEB"/>
                </a:solidFill>
                <a:latin typeface="Monaco" pitchFamily="2" charset="77"/>
              </a:rPr>
              <a:t>alg</a:t>
            </a:r>
            <a:r>
              <a:rPr lang="en-US" sz="2200" dirty="0">
                <a:solidFill>
                  <a:srgbClr val="F2F2F2"/>
                </a:solidFill>
                <a:latin typeface="Monaco" pitchFamily="2" charset="77"/>
              </a:rPr>
              <a:t>=</a:t>
            </a:r>
            <a:r>
              <a:rPr lang="en-US" sz="2200" dirty="0">
                <a:solidFill>
                  <a:srgbClr val="5EDCFF"/>
                </a:solidFill>
                <a:latin typeface="Monaco" pitchFamily="2" charset="77"/>
              </a:rPr>
              <a:t>$</a:t>
            </a:r>
            <a:r>
              <a:rPr lang="en-US" sz="2200" dirty="0" err="1">
                <a:solidFill>
                  <a:srgbClr val="5EDCFF"/>
                </a:solidFill>
                <a:latin typeface="Monaco" pitchFamily="2" charset="77"/>
              </a:rPr>
              <a:t>alg</a:t>
            </a:r>
            <a:r>
              <a:rPr lang="en-US" sz="2200" dirty="0">
                <a:solidFill>
                  <a:srgbClr val="F2F2F2"/>
                </a:solidFill>
                <a:latin typeface="Monaco" pitchFamily="2" charset="77"/>
              </a:rPr>
              <a:t> </a:t>
            </a:r>
            <a:r>
              <a:rPr lang="en-US" sz="2200" dirty="0" err="1">
                <a:solidFill>
                  <a:srgbClr val="2CEEEB"/>
                </a:solidFill>
                <a:latin typeface="Monaco" pitchFamily="2" charset="77"/>
              </a:rPr>
              <a:t>runame</a:t>
            </a:r>
            <a:r>
              <a:rPr lang="en-US" sz="2200" dirty="0">
                <a:solidFill>
                  <a:srgbClr val="F2F2F2"/>
                </a:solidFill>
                <a:latin typeface="Monaco" pitchFamily="2" charset="77"/>
              </a:rPr>
              <a:t>=check_</a:t>
            </a:r>
            <a:r>
              <a:rPr lang="en-US" sz="2200" dirty="0">
                <a:solidFill>
                  <a:srgbClr val="5EDCFF"/>
                </a:solidFill>
                <a:latin typeface="Monaco" pitchFamily="2" charset="77"/>
              </a:rPr>
              <a:t>$</a:t>
            </a:r>
            <a:r>
              <a:rPr lang="en-US" sz="2200" dirty="0" err="1">
                <a:solidFill>
                  <a:srgbClr val="5EDCFF"/>
                </a:solidFill>
                <a:latin typeface="Monaco" pitchFamily="2" charset="77"/>
              </a:rPr>
              <a:t>alg</a:t>
            </a:r>
            <a:r>
              <a:rPr lang="en-US" sz="2200" dirty="0">
                <a:solidFill>
                  <a:srgbClr val="F2F2F2"/>
                </a:solidFill>
                <a:latin typeface="Monaco" pitchFamily="2" charset="77"/>
              </a:rPr>
              <a:t> </a:t>
            </a:r>
            <a:r>
              <a:rPr lang="en-US" sz="2200" dirty="0" err="1">
                <a:solidFill>
                  <a:srgbClr val="2CEEEB"/>
                </a:solidFill>
                <a:latin typeface="Monaco" pitchFamily="2" charset="77"/>
              </a:rPr>
              <a:t>outi</a:t>
            </a:r>
            <a:r>
              <a:rPr lang="en-US" sz="2200" dirty="0">
                <a:solidFill>
                  <a:srgbClr val="F2F2F2"/>
                </a:solidFill>
                <a:latin typeface="Monaco" pitchFamily="2" charset="77"/>
              </a:rPr>
              <a:t>=</a:t>
            </a:r>
            <a:r>
              <a:rPr lang="en-US" sz="2200" dirty="0">
                <a:solidFill>
                  <a:srgbClr val="FB00FF"/>
                </a:solidFill>
                <a:latin typeface="Monaco" pitchFamily="2" charset="77"/>
              </a:rPr>
              <a:t>0</a:t>
            </a:r>
            <a:r>
              <a:rPr lang="en-US" sz="2200" dirty="0">
                <a:solidFill>
                  <a:srgbClr val="F2F2F2"/>
                </a:solidFill>
                <a:latin typeface="Monaco" pitchFamily="2" charset="77"/>
              </a:rPr>
              <a:t> </a:t>
            </a:r>
            <a:r>
              <a:rPr lang="en-US" sz="2200" dirty="0" err="1">
                <a:solidFill>
                  <a:srgbClr val="2CEEEB"/>
                </a:solidFill>
                <a:latin typeface="Monaco" pitchFamily="2" charset="77"/>
              </a:rPr>
              <a:t>maxt</a:t>
            </a:r>
            <a:r>
              <a:rPr lang="en-US" sz="2200" dirty="0">
                <a:solidFill>
                  <a:srgbClr val="F2F2F2"/>
                </a:solidFill>
                <a:latin typeface="Monaco" pitchFamily="2" charset="77"/>
              </a:rPr>
              <a:t>=-5e-8 </a:t>
            </a:r>
            <a:r>
              <a:rPr lang="en-US" sz="2200" dirty="0" err="1">
                <a:solidFill>
                  <a:srgbClr val="2CEEEB"/>
                </a:solidFill>
                <a:latin typeface="Monaco" pitchFamily="2" charset="77"/>
              </a:rPr>
              <a:t>ic</a:t>
            </a:r>
            <a:r>
              <a:rPr lang="en-US" sz="2200" dirty="0">
                <a:solidFill>
                  <a:srgbClr val="F2F2F2"/>
                </a:solidFill>
                <a:latin typeface="Monaco" pitchFamily="2" charset="77"/>
              </a:rPr>
              <a:t>=</a:t>
            </a:r>
            <a:r>
              <a:rPr lang="en-US" sz="2200" dirty="0">
                <a:solidFill>
                  <a:srgbClr val="E8EB14"/>
                </a:solidFill>
                <a:latin typeface="Monaco" pitchFamily="2" charset="77"/>
              </a:rPr>
              <a:t>"</a:t>
            </a:r>
            <a:r>
              <a:rPr lang="en-US" sz="2200" dirty="0">
                <a:solidFill>
                  <a:srgbClr val="FB00FF"/>
                </a:solidFill>
                <a:latin typeface="Monaco" pitchFamily="2" charset="77"/>
              </a:rPr>
              <a:t>rand(0,0.2,2)</a:t>
            </a:r>
            <a:r>
              <a:rPr lang="en-US" sz="2200" dirty="0">
                <a:solidFill>
                  <a:srgbClr val="E8EB14"/>
                </a:solidFill>
                <a:latin typeface="Monaco" pitchFamily="2" charset="77"/>
              </a:rPr>
              <a:t>"</a:t>
            </a:r>
          </a:p>
          <a:p>
            <a:endParaRPr lang="en-US" sz="2200" dirty="0">
              <a:solidFill>
                <a:srgbClr val="E8EB14"/>
              </a:solidFill>
              <a:latin typeface="Monaco" pitchFamily="2" charset="77"/>
            </a:endParaRPr>
          </a:p>
          <a:p>
            <a:r>
              <a:rPr lang="en-US" sz="2200" dirty="0">
                <a:solidFill>
                  <a:srgbClr val="2CEEEB"/>
                </a:solidFill>
                <a:latin typeface="Monaco" pitchFamily="2" charset="77"/>
              </a:rPr>
              <a:t># absolute error check (deviation from straight line) </a:t>
            </a:r>
          </a:p>
          <a:p>
            <a:r>
              <a:rPr lang="en-US" sz="2200" dirty="0">
                <a:solidFill>
                  <a:srgbClr val="2CEEEB"/>
                </a:solidFill>
                <a:latin typeface="Monaco" pitchFamily="2" charset="77"/>
              </a:rPr>
              <a:t>err</a:t>
            </a:r>
            <a:r>
              <a:rPr lang="en-US" sz="2200" dirty="0">
                <a:solidFill>
                  <a:srgbClr val="F2F2F2"/>
                </a:solidFill>
                <a:latin typeface="Monaco" pitchFamily="2" charset="77"/>
              </a:rPr>
              <a:t>=</a:t>
            </a:r>
            <a:r>
              <a:rPr lang="en-US" sz="2200" dirty="0">
                <a:solidFill>
                  <a:srgbClr val="5EDCFF"/>
                </a:solidFill>
                <a:latin typeface="Monaco" pitchFamily="2" charset="77"/>
              </a:rPr>
              <a:t>$(</a:t>
            </a:r>
            <a:r>
              <a:rPr lang="en-US" sz="2200" dirty="0">
                <a:solidFill>
                  <a:srgbClr val="FED4D5"/>
                </a:solidFill>
                <a:latin typeface="Monaco" pitchFamily="2" charset="77"/>
              </a:rPr>
              <a:t>awk </a:t>
            </a:r>
            <a:r>
              <a:rPr lang="en-US" sz="2200" dirty="0">
                <a:solidFill>
                  <a:srgbClr val="E8EB14"/>
                </a:solidFill>
                <a:latin typeface="Monaco" pitchFamily="2" charset="77"/>
              </a:rPr>
              <a:t>'</a:t>
            </a:r>
            <a:r>
              <a:rPr lang="en-US" sz="2200" dirty="0">
                <a:solidFill>
                  <a:srgbClr val="FB00FF"/>
                </a:solidFill>
                <a:latin typeface="Monaco" pitchFamily="2" charset="77"/>
              </a:rPr>
              <a:t>function abs(x){return ((x &lt; 0.0) ? -x : x)}; BEGIN {err=1e10;} ! /#/ {err1=abs($2-$1); if(err1 &lt; err) err = err1;} END {print err;}</a:t>
            </a:r>
            <a:r>
              <a:rPr lang="en-US" sz="2200" dirty="0">
                <a:solidFill>
                  <a:srgbClr val="E8EB14"/>
                </a:solidFill>
                <a:latin typeface="Monaco" pitchFamily="2" charset="77"/>
              </a:rPr>
              <a:t>'</a:t>
            </a:r>
            <a:r>
              <a:rPr lang="en-US" sz="2200" dirty="0">
                <a:solidFill>
                  <a:srgbClr val="FED4D5"/>
                </a:solidFill>
                <a:latin typeface="Monaco" pitchFamily="2" charset="77"/>
              </a:rPr>
              <a:t> check_</a:t>
            </a:r>
            <a:r>
              <a:rPr lang="en-US" sz="2200" dirty="0">
                <a:solidFill>
                  <a:srgbClr val="5EDCFF"/>
                </a:solidFill>
                <a:latin typeface="Monaco" pitchFamily="2" charset="77"/>
              </a:rPr>
              <a:t>$</a:t>
            </a:r>
            <a:r>
              <a:rPr lang="en-US" sz="2200" dirty="0" err="1">
                <a:solidFill>
                  <a:srgbClr val="5EDCFF"/>
                </a:solidFill>
                <a:latin typeface="Monaco" pitchFamily="2" charset="77"/>
              </a:rPr>
              <a:t>alg</a:t>
            </a:r>
            <a:r>
              <a:rPr lang="en-US" sz="2200" dirty="0">
                <a:solidFill>
                  <a:srgbClr val="FED4D5"/>
                </a:solidFill>
                <a:latin typeface="Monaco" pitchFamily="2" charset="77"/>
              </a:rPr>
              <a:t>/check_</a:t>
            </a:r>
            <a:r>
              <a:rPr lang="en-US" sz="2200" dirty="0">
                <a:solidFill>
                  <a:srgbClr val="5EDCFF"/>
                </a:solidFill>
                <a:latin typeface="Monaco" pitchFamily="2" charset="77"/>
              </a:rPr>
              <a:t>${</a:t>
            </a:r>
            <a:r>
              <a:rPr lang="en-US" sz="2200" dirty="0" err="1">
                <a:solidFill>
                  <a:srgbClr val="5EDCFF"/>
                </a:solidFill>
                <a:latin typeface="Monaco" pitchFamily="2" charset="77"/>
              </a:rPr>
              <a:t>alg</a:t>
            </a:r>
            <a:r>
              <a:rPr lang="en-US" sz="2200" dirty="0">
                <a:solidFill>
                  <a:srgbClr val="5EDCFF"/>
                </a:solidFill>
                <a:latin typeface="Monaco" pitchFamily="2" charset="77"/>
              </a:rPr>
              <a:t>}</a:t>
            </a:r>
            <a:r>
              <a:rPr lang="en-US" sz="2200" dirty="0">
                <a:solidFill>
                  <a:srgbClr val="FED4D5"/>
                </a:solidFill>
                <a:latin typeface="Monaco" pitchFamily="2" charset="77"/>
              </a:rPr>
              <a:t>_</a:t>
            </a:r>
            <a:r>
              <a:rPr lang="en-US" sz="2200" dirty="0" err="1">
                <a:solidFill>
                  <a:srgbClr val="FED4D5"/>
                </a:solidFill>
                <a:latin typeface="Monaco" pitchFamily="2" charset="77"/>
              </a:rPr>
              <a:t>soln_final.curve</a:t>
            </a:r>
            <a:r>
              <a:rPr lang="en-US" sz="2200" dirty="0">
                <a:solidFill>
                  <a:srgbClr val="5EDCFF"/>
                </a:solidFill>
                <a:latin typeface="Monaco" pitchFamily="2" charset="77"/>
              </a:rPr>
              <a:t>)</a:t>
            </a:r>
          </a:p>
          <a:p>
            <a:endParaRPr lang="en-US" sz="2200" dirty="0">
              <a:solidFill>
                <a:srgbClr val="5EDCFF"/>
              </a:solidFill>
              <a:latin typeface="Monaco" pitchFamily="2" charset="77"/>
            </a:endParaRPr>
          </a:p>
          <a:p>
            <a:r>
              <a:rPr lang="en-US" sz="2200" dirty="0">
                <a:solidFill>
                  <a:srgbClr val="E8EB14"/>
                </a:solidFill>
                <a:latin typeface="Monaco" pitchFamily="2" charset="77"/>
              </a:rPr>
              <a:t>echo</a:t>
            </a:r>
            <a:r>
              <a:rPr lang="en-US" sz="2200" dirty="0">
                <a:solidFill>
                  <a:srgbClr val="FB00FF"/>
                </a:solidFill>
                <a:latin typeface="Monaco" pitchFamily="2" charset="77"/>
              </a:rPr>
              <a:t> </a:t>
            </a:r>
            <a:r>
              <a:rPr lang="en-US" sz="2200" dirty="0">
                <a:solidFill>
                  <a:srgbClr val="E8EB14"/>
                </a:solidFill>
                <a:latin typeface="Monaco" pitchFamily="2" charset="77"/>
              </a:rPr>
              <a:t>"</a:t>
            </a:r>
            <a:r>
              <a:rPr lang="en-US" sz="2200" dirty="0">
                <a:solidFill>
                  <a:srgbClr val="FB00FF"/>
                </a:solidFill>
                <a:latin typeface="Monaco" pitchFamily="2" charset="77"/>
              </a:rPr>
              <a:t>Error = </a:t>
            </a:r>
            <a:r>
              <a:rPr lang="en-US" sz="2200" dirty="0">
                <a:solidFill>
                  <a:srgbClr val="5EDCFF"/>
                </a:solidFill>
                <a:latin typeface="Monaco" pitchFamily="2" charset="77"/>
              </a:rPr>
              <a:t>$err</a:t>
            </a:r>
            <a:r>
              <a:rPr lang="en-US" sz="2200" dirty="0">
                <a:solidFill>
                  <a:srgbClr val="E8EB14"/>
                </a:solidFill>
                <a:latin typeface="Monaco" pitchFamily="2" charset="77"/>
              </a:rPr>
              <a:t>"</a:t>
            </a:r>
          </a:p>
          <a:p>
            <a:r>
              <a:rPr lang="en-US" sz="2200" dirty="0">
                <a:solidFill>
                  <a:srgbClr val="E8EB14"/>
                </a:solidFill>
                <a:latin typeface="Monaco" pitchFamily="2" charset="77"/>
              </a:rPr>
              <a:t>rm</a:t>
            </a:r>
            <a:r>
              <a:rPr lang="en-US" sz="2200" dirty="0">
                <a:solidFill>
                  <a:srgbClr val="F2F2F2"/>
                </a:solidFill>
                <a:latin typeface="Monaco" pitchFamily="2" charset="77"/>
              </a:rPr>
              <a:t> </a:t>
            </a:r>
            <a:r>
              <a:rPr lang="en-US" sz="2200" dirty="0">
                <a:solidFill>
                  <a:srgbClr val="FED4D5"/>
                </a:solidFill>
                <a:latin typeface="Monaco" pitchFamily="2" charset="77"/>
              </a:rPr>
              <a:t>-</a:t>
            </a:r>
            <a:r>
              <a:rPr lang="en-US" sz="2200" dirty="0" err="1">
                <a:solidFill>
                  <a:srgbClr val="FED4D5"/>
                </a:solidFill>
                <a:latin typeface="Monaco" pitchFamily="2" charset="77"/>
              </a:rPr>
              <a:t>fr</a:t>
            </a:r>
            <a:r>
              <a:rPr lang="en-US" sz="2200" dirty="0">
                <a:solidFill>
                  <a:srgbClr val="F2F2F2"/>
                </a:solidFill>
                <a:latin typeface="Monaco" pitchFamily="2" charset="77"/>
              </a:rPr>
              <a:t> check_</a:t>
            </a:r>
            <a:r>
              <a:rPr lang="en-US" sz="2200" dirty="0">
                <a:solidFill>
                  <a:srgbClr val="5EDCFF"/>
                </a:solidFill>
                <a:latin typeface="Monaco" pitchFamily="2" charset="77"/>
              </a:rPr>
              <a:t>$</a:t>
            </a:r>
            <a:r>
              <a:rPr lang="en-US" sz="2200" dirty="0" err="1">
                <a:solidFill>
                  <a:srgbClr val="5EDCFF"/>
                </a:solidFill>
                <a:latin typeface="Monaco" pitchFamily="2" charset="77"/>
              </a:rPr>
              <a:t>alg</a:t>
            </a:r>
            <a:r>
              <a:rPr lang="en-US" sz="2200" dirty="0">
                <a:solidFill>
                  <a:srgbClr val="5EDCFF"/>
                </a:solidFill>
                <a:latin typeface="Monaco" pitchFamily="2" charset="77"/>
              </a:rPr>
              <a:t>    </a:t>
            </a:r>
            <a:r>
              <a:rPr lang="en-US" sz="2200" dirty="0">
                <a:solidFill>
                  <a:srgbClr val="2CEEEB"/>
                </a:solidFill>
                <a:latin typeface="Monaco" pitchFamily="2" charset="77"/>
              </a:rPr>
              <a:t># delete directory to test is re-runnable</a:t>
            </a:r>
            <a:endParaRPr lang="en-US" sz="2200" dirty="0">
              <a:solidFill>
                <a:srgbClr val="FB00FF"/>
              </a:solidFill>
              <a:latin typeface="Monaco" pitchFamily="2" charset="77"/>
            </a:endParaRPr>
          </a:p>
          <a:p>
            <a:endParaRPr lang="en-US" sz="2200" dirty="0">
              <a:solidFill>
                <a:srgbClr val="5EDCFF"/>
              </a:solidFill>
              <a:latin typeface="Monaco" pitchFamily="2" charset="77"/>
            </a:endParaRPr>
          </a:p>
          <a:p>
            <a:r>
              <a:rPr lang="en-US" sz="2200" dirty="0">
                <a:solidFill>
                  <a:srgbClr val="F2F2F2"/>
                </a:solidFill>
                <a:latin typeface="Monaco" pitchFamily="2" charset="77"/>
              </a:rPr>
              <a:t>awk </a:t>
            </a:r>
            <a:r>
              <a:rPr lang="en-US" sz="2200" dirty="0">
                <a:solidFill>
                  <a:srgbClr val="E8EB14"/>
                </a:solidFill>
                <a:latin typeface="Monaco" pitchFamily="2" charset="77"/>
              </a:rPr>
              <a:t>"</a:t>
            </a:r>
            <a:r>
              <a:rPr lang="en-US" sz="2200" dirty="0">
                <a:solidFill>
                  <a:srgbClr val="FB00FF"/>
                </a:solidFill>
                <a:latin typeface="Monaco" pitchFamily="2" charset="77"/>
              </a:rPr>
              <a:t>BEGIN {exit(</a:t>
            </a:r>
            <a:r>
              <a:rPr lang="en-US" sz="2200" dirty="0">
                <a:solidFill>
                  <a:srgbClr val="5EDCFF"/>
                </a:solidFill>
                <a:latin typeface="Monaco" pitchFamily="2" charset="77"/>
              </a:rPr>
              <a:t>$err</a:t>
            </a:r>
            <a:r>
              <a:rPr lang="en-US" sz="2200" dirty="0">
                <a:solidFill>
                  <a:srgbClr val="FB00FF"/>
                </a:solidFill>
                <a:latin typeface="Monaco" pitchFamily="2" charset="77"/>
              </a:rPr>
              <a:t> &gt;= </a:t>
            </a:r>
            <a:r>
              <a:rPr lang="en-US" sz="2200" dirty="0">
                <a:solidFill>
                  <a:srgbClr val="5EDCFF"/>
                </a:solidFill>
                <a:latin typeface="Monaco" pitchFamily="2" charset="77"/>
              </a:rPr>
              <a:t>$</a:t>
            </a:r>
            <a:r>
              <a:rPr lang="en-US" sz="2200" dirty="0" err="1">
                <a:solidFill>
                  <a:srgbClr val="5EDCFF"/>
                </a:solidFill>
                <a:latin typeface="Monaco" pitchFamily="2" charset="77"/>
              </a:rPr>
              <a:t>errbnd</a:t>
            </a:r>
            <a:r>
              <a:rPr lang="en-US" sz="2200" dirty="0">
                <a:solidFill>
                  <a:srgbClr val="FB00FF"/>
                </a:solidFill>
                <a:latin typeface="Monaco" pitchFamily="2" charset="77"/>
              </a:rPr>
              <a:t>);}</a:t>
            </a:r>
            <a:r>
              <a:rPr lang="en-US" sz="2200" dirty="0">
                <a:solidFill>
                  <a:srgbClr val="E8EB14"/>
                </a:solidFill>
                <a:latin typeface="Monaco" pitchFamily="2" charset="77"/>
              </a:rPr>
              <a:t>"  </a:t>
            </a:r>
            <a:r>
              <a:rPr lang="en-US" sz="2200" dirty="0">
                <a:solidFill>
                  <a:srgbClr val="2CEEEB"/>
                </a:solidFill>
                <a:latin typeface="Monaco" pitchFamily="2" charset="77"/>
              </a:rPr>
              <a:t># final return code</a:t>
            </a:r>
            <a:endParaRPr lang="en-US" sz="2200" dirty="0">
              <a:solidFill>
                <a:srgbClr val="E8EB14"/>
              </a:solidFill>
              <a:latin typeface="Monaco" pitchFamily="2" charset="77"/>
            </a:endParaRPr>
          </a:p>
        </p:txBody>
      </p:sp>
      <p:sp>
        <p:nvSpPr>
          <p:cNvPr id="12" name="Rectangle 11">
            <a:extLst>
              <a:ext uri="{FF2B5EF4-FFF2-40B4-BE49-F238E27FC236}">
                <a16:creationId xmlns:a16="http://schemas.microsoft.com/office/drawing/2014/main" id="{AE9910A0-3F40-9040-B4AB-1F70725157D4}"/>
              </a:ext>
            </a:extLst>
          </p:cNvPr>
          <p:cNvSpPr/>
          <p:nvPr/>
        </p:nvSpPr>
        <p:spPr>
          <a:xfrm>
            <a:off x="450592" y="1110436"/>
            <a:ext cx="6305327" cy="430887"/>
          </a:xfrm>
          <a:prstGeom prst="rect">
            <a:avLst/>
          </a:prstGeom>
        </p:spPr>
        <p:txBody>
          <a:bodyPr wrap="square">
            <a:spAutoFit/>
          </a:bodyPr>
          <a:lstStyle/>
          <a:p>
            <a:r>
              <a:rPr lang="en-US" sz="2200" dirty="0">
                <a:solidFill>
                  <a:schemeClr val="tx2"/>
                </a:solidFill>
                <a:latin typeface="Menlo" panose="020B0609030804020204" pitchFamily="49" charset="0"/>
                <a:ea typeface="Menlo" panose="020B0609030804020204" pitchFamily="49" charset="0"/>
                <a:cs typeface="Menlo" panose="020B0609030804020204" pitchFamily="49" charset="0"/>
              </a:rPr>
              <a:t>tests/</a:t>
            </a:r>
            <a:r>
              <a:rPr lang="en-US" sz="2200" dirty="0" err="1">
                <a:solidFill>
                  <a:schemeClr val="tx2"/>
                </a:solidFill>
                <a:latin typeface="Menlo" panose="020B0609030804020204" pitchFamily="49" charset="0"/>
                <a:ea typeface="Menlo" panose="020B0609030804020204" pitchFamily="49" charset="0"/>
                <a:cs typeface="Menlo" panose="020B0609030804020204" pitchFamily="49" charset="0"/>
              </a:rPr>
              <a:t>testDriver.sh</a:t>
            </a:r>
            <a:endParaRPr lang="en-US" sz="2200" dirty="0">
              <a:solidFill>
                <a:schemeClr val="tx2"/>
              </a:solidFill>
              <a:latin typeface="Menlo" panose="020B0609030804020204" pitchFamily="49" charset="0"/>
              <a:ea typeface="Menlo" panose="020B0609030804020204" pitchFamily="49" charset="0"/>
              <a:cs typeface="Menlo" panose="020B0609030804020204" pitchFamily="49" charset="0"/>
            </a:endParaRPr>
          </a:p>
        </p:txBody>
      </p:sp>
    </p:spTree>
    <p:extLst>
      <p:ext uri="{BB962C8B-B14F-4D97-AF65-F5344CB8AC3E}">
        <p14:creationId xmlns:p14="http://schemas.microsoft.com/office/powerpoint/2010/main" val="20149110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0F5E125-1DF8-E846-A518-DEFED4D472CE}"/>
              </a:ext>
            </a:extLst>
          </p:cNvPr>
          <p:cNvSpPr/>
          <p:nvPr/>
        </p:nvSpPr>
        <p:spPr>
          <a:xfrm>
            <a:off x="7403690" y="6017342"/>
            <a:ext cx="2212258" cy="840658"/>
          </a:xfrm>
          <a:prstGeom prst="rect">
            <a:avLst/>
          </a:prstGeom>
          <a:solidFill>
            <a:schemeClr val="bg1"/>
          </a:solidFill>
          <a:ln>
            <a:no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2" name="Title 1">
            <a:extLst>
              <a:ext uri="{FF2B5EF4-FFF2-40B4-BE49-F238E27FC236}">
                <a16:creationId xmlns:a16="http://schemas.microsoft.com/office/drawing/2014/main" id="{A7149A06-7F99-7F46-8586-CE4B9FD01F2A}"/>
              </a:ext>
            </a:extLst>
          </p:cNvPr>
          <p:cNvSpPr>
            <a:spLocks noGrp="1"/>
          </p:cNvSpPr>
          <p:nvPr>
            <p:ph type="title"/>
          </p:nvPr>
        </p:nvSpPr>
        <p:spPr/>
        <p:txBody>
          <a:bodyPr/>
          <a:lstStyle/>
          <a:p>
            <a:r>
              <a:rPr lang="en-US" dirty="0"/>
              <a:t>Running</a:t>
            </a:r>
          </a:p>
        </p:txBody>
      </p:sp>
      <p:sp>
        <p:nvSpPr>
          <p:cNvPr id="9" name="Rectangle 8">
            <a:extLst>
              <a:ext uri="{FF2B5EF4-FFF2-40B4-BE49-F238E27FC236}">
                <a16:creationId xmlns:a16="http://schemas.microsoft.com/office/drawing/2014/main" id="{1006434A-0222-5643-8057-D12E2DDA8E3D}"/>
              </a:ext>
            </a:extLst>
          </p:cNvPr>
          <p:cNvSpPr/>
          <p:nvPr/>
        </p:nvSpPr>
        <p:spPr>
          <a:xfrm>
            <a:off x="365760" y="1348254"/>
            <a:ext cx="11131891" cy="5509200"/>
          </a:xfrm>
          <a:prstGeom prst="rect">
            <a:avLst/>
          </a:prstGeom>
          <a:solidFill>
            <a:schemeClr val="tx1">
              <a:lumMod val="75000"/>
              <a:lumOff val="25000"/>
            </a:schemeClr>
          </a:solidFill>
        </p:spPr>
        <p:txBody>
          <a:bodyPr wrap="square">
            <a:spAutoFit/>
          </a:bodyPr>
          <a:lstStyle/>
          <a:p>
            <a:r>
              <a:rPr lang="en-US" sz="2200" dirty="0">
                <a:solidFill>
                  <a:schemeClr val="bg2">
                    <a:lumMod val="95000"/>
                  </a:schemeClr>
                </a:solidFill>
                <a:latin typeface="Menlo" panose="020B0609030804020204" pitchFamily="49" charset="0"/>
                <a:ea typeface="Menlo" panose="020B0609030804020204" pitchFamily="49" charset="0"/>
                <a:cs typeface="Menlo" panose="020B0609030804020204" pitchFamily="49" charset="0"/>
              </a:rPr>
              <a:t>Test project hello-numerical-world/build/tests</a:t>
            </a:r>
          </a:p>
          <a:p>
            <a:r>
              <a:rPr lang="en-US" sz="2200" dirty="0">
                <a:solidFill>
                  <a:schemeClr val="bg2">
                    <a:lumMod val="95000"/>
                  </a:schemeClr>
                </a:solidFill>
                <a:latin typeface="Menlo" panose="020B0609030804020204" pitchFamily="49" charset="0"/>
                <a:ea typeface="Menlo" panose="020B0609030804020204" pitchFamily="49" charset="0"/>
                <a:cs typeface="Menlo" panose="020B0609030804020204" pitchFamily="49" charset="0"/>
              </a:rPr>
              <a:t>    Start 1: </a:t>
            </a:r>
            <a:r>
              <a:rPr lang="en-US" sz="2200" dirty="0" err="1">
                <a:solidFill>
                  <a:schemeClr val="bg2">
                    <a:lumMod val="95000"/>
                  </a:schemeClr>
                </a:solidFill>
                <a:latin typeface="Menlo" panose="020B0609030804020204" pitchFamily="49" charset="0"/>
                <a:ea typeface="Menlo" panose="020B0609030804020204" pitchFamily="49" charset="0"/>
                <a:cs typeface="Menlo" panose="020B0609030804020204" pitchFamily="49" charset="0"/>
              </a:rPr>
              <a:t>ftcs</a:t>
            </a:r>
            <a:endParaRPr lang="en-US" sz="2200" dirty="0">
              <a:solidFill>
                <a:schemeClr val="bg2">
                  <a:lumMod val="95000"/>
                </a:schemeClr>
              </a:solidFill>
              <a:latin typeface="Menlo" panose="020B0609030804020204" pitchFamily="49" charset="0"/>
              <a:ea typeface="Menlo" panose="020B0609030804020204" pitchFamily="49" charset="0"/>
              <a:cs typeface="Menlo" panose="020B0609030804020204" pitchFamily="49" charset="0"/>
            </a:endParaRPr>
          </a:p>
          <a:p>
            <a:r>
              <a:rPr lang="en-US" sz="2200" dirty="0">
                <a:solidFill>
                  <a:schemeClr val="bg2">
                    <a:lumMod val="95000"/>
                  </a:schemeClr>
                </a:solidFill>
                <a:latin typeface="Menlo" panose="020B0609030804020204" pitchFamily="49" charset="0"/>
                <a:ea typeface="Menlo" panose="020B0609030804020204" pitchFamily="49" charset="0"/>
                <a:cs typeface="Menlo" panose="020B0609030804020204" pitchFamily="49" charset="0"/>
              </a:rPr>
              <a:t>1/3 Test #1: </a:t>
            </a:r>
            <a:r>
              <a:rPr lang="en-US" sz="2200" dirty="0" err="1">
                <a:solidFill>
                  <a:schemeClr val="bg2">
                    <a:lumMod val="95000"/>
                  </a:schemeClr>
                </a:solidFill>
                <a:latin typeface="Menlo" panose="020B0609030804020204" pitchFamily="49" charset="0"/>
                <a:ea typeface="Menlo" panose="020B0609030804020204" pitchFamily="49" charset="0"/>
                <a:cs typeface="Menlo" panose="020B0609030804020204" pitchFamily="49" charset="0"/>
              </a:rPr>
              <a:t>ftcs</a:t>
            </a:r>
            <a:r>
              <a:rPr lang="en-US" sz="2200" dirty="0">
                <a:solidFill>
                  <a:schemeClr val="bg2">
                    <a:lumMod val="95000"/>
                  </a:schemeClr>
                </a:solidFill>
                <a:latin typeface="Menlo" panose="020B0609030804020204" pitchFamily="49" charset="0"/>
                <a:ea typeface="Menlo" panose="020B0609030804020204" pitchFamily="49" charset="0"/>
                <a:cs typeface="Menlo" panose="020B0609030804020204" pitchFamily="49" charset="0"/>
              </a:rPr>
              <a:t> .............................   Passed    0.02 sec</a:t>
            </a:r>
          </a:p>
          <a:p>
            <a:r>
              <a:rPr lang="en-US" sz="2200" dirty="0">
                <a:solidFill>
                  <a:schemeClr val="bg2">
                    <a:lumMod val="95000"/>
                  </a:schemeClr>
                </a:solidFill>
                <a:latin typeface="Menlo" panose="020B0609030804020204" pitchFamily="49" charset="0"/>
                <a:ea typeface="Menlo" panose="020B0609030804020204" pitchFamily="49" charset="0"/>
                <a:cs typeface="Menlo" panose="020B0609030804020204" pitchFamily="49" charset="0"/>
              </a:rPr>
              <a:t>    Start 2: </a:t>
            </a:r>
            <a:r>
              <a:rPr lang="en-US" sz="2200" dirty="0" err="1">
                <a:solidFill>
                  <a:schemeClr val="bg2">
                    <a:lumMod val="95000"/>
                  </a:schemeClr>
                </a:solidFill>
                <a:latin typeface="Menlo" panose="020B0609030804020204" pitchFamily="49" charset="0"/>
                <a:ea typeface="Menlo" panose="020B0609030804020204" pitchFamily="49" charset="0"/>
                <a:cs typeface="Menlo" panose="020B0609030804020204" pitchFamily="49" charset="0"/>
              </a:rPr>
              <a:t>crankn</a:t>
            </a:r>
            <a:endParaRPr lang="en-US" sz="2200" dirty="0">
              <a:solidFill>
                <a:schemeClr val="bg2">
                  <a:lumMod val="95000"/>
                </a:schemeClr>
              </a:solidFill>
              <a:latin typeface="Menlo" panose="020B0609030804020204" pitchFamily="49" charset="0"/>
              <a:ea typeface="Menlo" panose="020B0609030804020204" pitchFamily="49" charset="0"/>
              <a:cs typeface="Menlo" panose="020B0609030804020204" pitchFamily="49" charset="0"/>
            </a:endParaRPr>
          </a:p>
          <a:p>
            <a:r>
              <a:rPr lang="en-US" sz="2200" dirty="0">
                <a:solidFill>
                  <a:schemeClr val="bg2">
                    <a:lumMod val="95000"/>
                  </a:schemeClr>
                </a:solidFill>
                <a:latin typeface="Menlo" panose="020B0609030804020204" pitchFamily="49" charset="0"/>
                <a:ea typeface="Menlo" panose="020B0609030804020204" pitchFamily="49" charset="0"/>
                <a:cs typeface="Menlo" panose="020B0609030804020204" pitchFamily="49" charset="0"/>
              </a:rPr>
              <a:t>2/3 Test #2: </a:t>
            </a:r>
            <a:r>
              <a:rPr lang="en-US" sz="2200" dirty="0" err="1">
                <a:solidFill>
                  <a:schemeClr val="bg2">
                    <a:lumMod val="95000"/>
                  </a:schemeClr>
                </a:solidFill>
                <a:latin typeface="Menlo" panose="020B0609030804020204" pitchFamily="49" charset="0"/>
                <a:ea typeface="Menlo" panose="020B0609030804020204" pitchFamily="49" charset="0"/>
                <a:cs typeface="Menlo" panose="020B0609030804020204" pitchFamily="49" charset="0"/>
              </a:rPr>
              <a:t>crankn</a:t>
            </a:r>
            <a:r>
              <a:rPr lang="en-US" sz="2200" dirty="0">
                <a:solidFill>
                  <a:schemeClr val="bg2">
                    <a:lumMod val="95000"/>
                  </a:schemeClr>
                </a:solidFill>
                <a:latin typeface="Menlo" panose="020B0609030804020204" pitchFamily="49" charset="0"/>
                <a:ea typeface="Menlo" panose="020B0609030804020204" pitchFamily="49" charset="0"/>
                <a:cs typeface="Menlo" panose="020B0609030804020204" pitchFamily="49" charset="0"/>
              </a:rPr>
              <a:t> ...........................   Passed    0.02 sec</a:t>
            </a:r>
          </a:p>
          <a:p>
            <a:r>
              <a:rPr lang="en-US" sz="2200" dirty="0">
                <a:solidFill>
                  <a:schemeClr val="bg2">
                    <a:lumMod val="95000"/>
                  </a:schemeClr>
                </a:solidFill>
                <a:latin typeface="Menlo" panose="020B0609030804020204" pitchFamily="49" charset="0"/>
                <a:ea typeface="Menlo" panose="020B0609030804020204" pitchFamily="49" charset="0"/>
                <a:cs typeface="Menlo" panose="020B0609030804020204" pitchFamily="49" charset="0"/>
              </a:rPr>
              <a:t>    Start 3: upwind15</a:t>
            </a:r>
          </a:p>
          <a:p>
            <a:r>
              <a:rPr lang="en-US" sz="2200" dirty="0">
                <a:solidFill>
                  <a:schemeClr val="bg2">
                    <a:lumMod val="95000"/>
                  </a:schemeClr>
                </a:solidFill>
                <a:latin typeface="Menlo" panose="020B0609030804020204" pitchFamily="49" charset="0"/>
                <a:ea typeface="Menlo" panose="020B0609030804020204" pitchFamily="49" charset="0"/>
                <a:cs typeface="Menlo" panose="020B0609030804020204" pitchFamily="49" charset="0"/>
              </a:rPr>
              <a:t>3/3 Test #3: upwind15 .........................   Passed    0.03 sec</a:t>
            </a:r>
          </a:p>
          <a:p>
            <a:br>
              <a:rPr lang="en-US" sz="2200" dirty="0">
                <a:solidFill>
                  <a:schemeClr val="bg2">
                    <a:lumMod val="95000"/>
                  </a:schemeClr>
                </a:solidFill>
                <a:latin typeface="Menlo" panose="020B0609030804020204" pitchFamily="49" charset="0"/>
                <a:ea typeface="Menlo" panose="020B0609030804020204" pitchFamily="49" charset="0"/>
                <a:cs typeface="Menlo" panose="020B0609030804020204" pitchFamily="49" charset="0"/>
              </a:rPr>
            </a:br>
            <a:endParaRPr lang="en-US" sz="2200" dirty="0">
              <a:solidFill>
                <a:schemeClr val="bg2">
                  <a:lumMod val="95000"/>
                </a:schemeClr>
              </a:solidFill>
              <a:latin typeface="Menlo" panose="020B0609030804020204" pitchFamily="49" charset="0"/>
              <a:ea typeface="Menlo" panose="020B0609030804020204" pitchFamily="49" charset="0"/>
              <a:cs typeface="Menlo" panose="020B0609030804020204" pitchFamily="49" charset="0"/>
            </a:endParaRPr>
          </a:p>
          <a:p>
            <a:r>
              <a:rPr lang="en-US" sz="2200" dirty="0">
                <a:solidFill>
                  <a:srgbClr val="00FA00"/>
                </a:solidFill>
                <a:latin typeface="Menlo" panose="020B0609030804020204" pitchFamily="49" charset="0"/>
                <a:ea typeface="Menlo" panose="020B0609030804020204" pitchFamily="49" charset="0"/>
                <a:cs typeface="Menlo" panose="020B0609030804020204" pitchFamily="49" charset="0"/>
              </a:rPr>
              <a:t>100% tests passed</a:t>
            </a:r>
            <a:r>
              <a:rPr lang="en-US" sz="2200" dirty="0">
                <a:solidFill>
                  <a:schemeClr val="bg2">
                    <a:lumMod val="95000"/>
                  </a:schemeClr>
                </a:solidFill>
                <a:latin typeface="Menlo" panose="020B0609030804020204" pitchFamily="49" charset="0"/>
                <a:ea typeface="Menlo" panose="020B0609030804020204" pitchFamily="49" charset="0"/>
                <a:cs typeface="Menlo" panose="020B0609030804020204" pitchFamily="49" charset="0"/>
              </a:rPr>
              <a:t>, 0 tests failed out of 3</a:t>
            </a:r>
          </a:p>
          <a:p>
            <a:br>
              <a:rPr lang="en-US" sz="2200" dirty="0">
                <a:solidFill>
                  <a:schemeClr val="bg2">
                    <a:lumMod val="95000"/>
                  </a:schemeClr>
                </a:solidFill>
                <a:latin typeface="Menlo" panose="020B0609030804020204" pitchFamily="49" charset="0"/>
                <a:ea typeface="Menlo" panose="020B0609030804020204" pitchFamily="49" charset="0"/>
                <a:cs typeface="Menlo" panose="020B0609030804020204" pitchFamily="49" charset="0"/>
              </a:rPr>
            </a:br>
            <a:endParaRPr lang="en-US" sz="2200" dirty="0">
              <a:solidFill>
                <a:schemeClr val="bg2">
                  <a:lumMod val="95000"/>
                </a:schemeClr>
              </a:solidFill>
              <a:latin typeface="Menlo" panose="020B0609030804020204" pitchFamily="49" charset="0"/>
              <a:ea typeface="Menlo" panose="020B0609030804020204" pitchFamily="49" charset="0"/>
              <a:cs typeface="Menlo" panose="020B0609030804020204" pitchFamily="49" charset="0"/>
            </a:endParaRPr>
          </a:p>
          <a:p>
            <a:r>
              <a:rPr lang="en-US" sz="2200" dirty="0">
                <a:solidFill>
                  <a:schemeClr val="bg2">
                    <a:lumMod val="95000"/>
                  </a:schemeClr>
                </a:solidFill>
                <a:latin typeface="Menlo" panose="020B0609030804020204" pitchFamily="49" charset="0"/>
                <a:ea typeface="Menlo" panose="020B0609030804020204" pitchFamily="49" charset="0"/>
                <a:cs typeface="Menlo" panose="020B0609030804020204" pitchFamily="49" charset="0"/>
              </a:rPr>
              <a:t>Total Test time (real) =   0.08 sec</a:t>
            </a:r>
          </a:p>
        </p:txBody>
      </p:sp>
      <p:sp>
        <p:nvSpPr>
          <p:cNvPr id="8" name="Rectangle 7">
            <a:extLst>
              <a:ext uri="{FF2B5EF4-FFF2-40B4-BE49-F238E27FC236}">
                <a16:creationId xmlns:a16="http://schemas.microsoft.com/office/drawing/2014/main" id="{FEB32097-F9E5-DF4A-A07D-7F3A0134C9EC}"/>
              </a:ext>
            </a:extLst>
          </p:cNvPr>
          <p:cNvSpPr/>
          <p:nvPr/>
        </p:nvSpPr>
        <p:spPr>
          <a:xfrm>
            <a:off x="2324504" y="123526"/>
            <a:ext cx="4493243" cy="1107996"/>
          </a:xfrm>
          <a:prstGeom prst="rect">
            <a:avLst/>
          </a:prstGeom>
          <a:solidFill>
            <a:schemeClr val="tx1">
              <a:lumMod val="75000"/>
              <a:lumOff val="25000"/>
            </a:schemeClr>
          </a:solidFill>
        </p:spPr>
        <p:txBody>
          <a:bodyPr wrap="square">
            <a:spAutoFit/>
          </a:bodyPr>
          <a:lstStyle/>
          <a:p>
            <a:r>
              <a:rPr lang="en-US" sz="2200" b="1" dirty="0" err="1">
                <a:solidFill>
                  <a:schemeClr val="bg2"/>
                </a:solidFill>
                <a:latin typeface="Menlo" panose="020B0609030804020204" pitchFamily="49" charset="0"/>
              </a:rPr>
              <a:t>cmake</a:t>
            </a:r>
            <a:r>
              <a:rPr lang="en-US" sz="2200" b="1" dirty="0">
                <a:solidFill>
                  <a:schemeClr val="bg2"/>
                </a:solidFill>
                <a:latin typeface="Menlo" panose="020B0609030804020204" pitchFamily="49" charset="0"/>
              </a:rPr>
              <a:t> ..</a:t>
            </a:r>
          </a:p>
          <a:p>
            <a:r>
              <a:rPr lang="en-US" sz="2200" b="1" dirty="0">
                <a:solidFill>
                  <a:schemeClr val="bg2"/>
                </a:solidFill>
                <a:latin typeface="Menlo" panose="020B0609030804020204" pitchFamily="49" charset="0"/>
              </a:rPr>
              <a:t>make –j</a:t>
            </a:r>
          </a:p>
          <a:p>
            <a:r>
              <a:rPr lang="en-US" sz="2200" b="1" dirty="0">
                <a:solidFill>
                  <a:schemeClr val="bg2"/>
                </a:solidFill>
                <a:latin typeface="Menlo" panose="020B0609030804020204" pitchFamily="49" charset="0"/>
              </a:rPr>
              <a:t>cd tests &amp;&amp; </a:t>
            </a:r>
            <a:r>
              <a:rPr lang="en-US" sz="2200" b="1" dirty="0" err="1">
                <a:solidFill>
                  <a:schemeClr val="bg2"/>
                </a:solidFill>
                <a:latin typeface="Menlo" panose="020B0609030804020204" pitchFamily="49" charset="0"/>
              </a:rPr>
              <a:t>ctest</a:t>
            </a:r>
            <a:endParaRPr lang="en-US" sz="2200" b="1" dirty="0">
              <a:solidFill>
                <a:schemeClr val="bg2"/>
              </a:solidFill>
              <a:latin typeface="Menlo" panose="020B0609030804020204" pitchFamily="49" charset="0"/>
            </a:endParaRPr>
          </a:p>
        </p:txBody>
      </p:sp>
    </p:spTree>
    <p:extLst>
      <p:ext uri="{BB962C8B-B14F-4D97-AF65-F5344CB8AC3E}">
        <p14:creationId xmlns:p14="http://schemas.microsoft.com/office/powerpoint/2010/main" val="26537386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76EEB-43E1-F64D-85B5-5CC6AD754298}"/>
              </a:ext>
            </a:extLst>
          </p:cNvPr>
          <p:cNvSpPr>
            <a:spLocks noGrp="1"/>
          </p:cNvSpPr>
          <p:nvPr>
            <p:ph type="title"/>
          </p:nvPr>
        </p:nvSpPr>
        <p:spPr>
          <a:xfrm>
            <a:off x="365760" y="190005"/>
            <a:ext cx="11372473" cy="914400"/>
          </a:xfrm>
        </p:spPr>
        <p:txBody>
          <a:bodyPr/>
          <a:lstStyle/>
          <a:p>
            <a:r>
              <a:rPr lang="en-US" dirty="0"/>
              <a:t>Conclusion – C, kernels, </a:t>
            </a:r>
            <a:r>
              <a:rPr lang="en-US" dirty="0" err="1"/>
              <a:t>makefiles</a:t>
            </a:r>
            <a:r>
              <a:rPr lang="en-US" dirty="0"/>
              <a:t>, </a:t>
            </a:r>
            <a:r>
              <a:rPr lang="en-US" dirty="0" err="1"/>
              <a:t>CMakeLists</a:t>
            </a:r>
            <a:r>
              <a:rPr lang="en-US" dirty="0"/>
              <a:t>, coverage, etc.</a:t>
            </a:r>
          </a:p>
        </p:txBody>
      </p:sp>
      <p:sp>
        <p:nvSpPr>
          <p:cNvPr id="3" name="Content Placeholder 2">
            <a:extLst>
              <a:ext uri="{FF2B5EF4-FFF2-40B4-BE49-F238E27FC236}">
                <a16:creationId xmlns:a16="http://schemas.microsoft.com/office/drawing/2014/main" id="{41764CD8-1A86-7F41-BF28-CD89A699A75F}"/>
              </a:ext>
            </a:extLst>
          </p:cNvPr>
          <p:cNvSpPr>
            <a:spLocks noGrp="1"/>
          </p:cNvSpPr>
          <p:nvPr>
            <p:ph idx="1"/>
          </p:nvPr>
        </p:nvSpPr>
        <p:spPr>
          <a:xfrm>
            <a:off x="365760" y="875489"/>
            <a:ext cx="11369809" cy="5335306"/>
          </a:xfrm>
        </p:spPr>
        <p:txBody>
          <a:bodyPr/>
          <a:lstStyle/>
          <a:p>
            <a:r>
              <a:rPr lang="en-US" sz="2800" dirty="0"/>
              <a:t>Start your projects small, stay organized</a:t>
            </a:r>
            <a:endParaRPr lang="en-US" sz="2800" i="1" dirty="0"/>
          </a:p>
          <a:p>
            <a:pPr lvl="1"/>
            <a:r>
              <a:rPr lang="en-US" sz="2400" dirty="0" err="1"/>
              <a:t>makefiles</a:t>
            </a:r>
            <a:r>
              <a:rPr lang="en-US" sz="2400" dirty="0"/>
              <a:t> provide fast development path</a:t>
            </a:r>
          </a:p>
          <a:p>
            <a:pPr lvl="1"/>
            <a:r>
              <a:rPr lang="en-US" sz="2400" dirty="0"/>
              <a:t>add tests before complexity grows!</a:t>
            </a:r>
          </a:p>
          <a:p>
            <a:pPr lvl="1"/>
            <a:r>
              <a:rPr lang="en-US" sz="2400" dirty="0"/>
              <a:t>simple to do with a "make check" target</a:t>
            </a:r>
            <a:endParaRPr lang="en-US" sz="2800" dirty="0"/>
          </a:p>
          <a:p>
            <a:r>
              <a:rPr lang="en-US" sz="2800" dirty="0" err="1"/>
              <a:t>cmake</a:t>
            </a:r>
            <a:r>
              <a:rPr lang="en-US" sz="2800" dirty="0"/>
              <a:t> (like </a:t>
            </a:r>
            <a:r>
              <a:rPr lang="en-US" sz="2800" dirty="0" err="1"/>
              <a:t>autoconf</a:t>
            </a:r>
            <a:r>
              <a:rPr lang="en-US" sz="2800" dirty="0"/>
              <a:t>) helps make portable builds</a:t>
            </a:r>
            <a:endParaRPr lang="en-US" sz="2800" i="1" dirty="0"/>
          </a:p>
          <a:p>
            <a:pPr lvl="1"/>
            <a:r>
              <a:rPr lang="en-US" sz="2400" dirty="0" err="1"/>
              <a:t>find_package</a:t>
            </a:r>
            <a:endParaRPr lang="en-US" sz="2400" dirty="0"/>
          </a:p>
          <a:p>
            <a:pPr lvl="1"/>
            <a:r>
              <a:rPr lang="en-US" sz="2400" dirty="0"/>
              <a:t>programmatic build options</a:t>
            </a:r>
          </a:p>
          <a:p>
            <a:pPr lvl="1"/>
            <a:r>
              <a:rPr lang="en-US" sz="2400" dirty="0"/>
              <a:t>set target properties -&gt; </a:t>
            </a:r>
            <a:r>
              <a:rPr lang="en-US" sz="2400" dirty="0" err="1"/>
              <a:t>cmake</a:t>
            </a:r>
            <a:r>
              <a:rPr lang="en-US" sz="2400" dirty="0"/>
              <a:t> looks up compiler flags for you</a:t>
            </a:r>
          </a:p>
          <a:p>
            <a:r>
              <a:rPr lang="en-US" sz="2800" dirty="0"/>
              <a:t>good testing strategies exist for both</a:t>
            </a:r>
          </a:p>
          <a:p>
            <a:pPr lvl="1"/>
            <a:r>
              <a:rPr lang="en-US" sz="2400" dirty="0"/>
              <a:t>directly run the executable with all options</a:t>
            </a:r>
          </a:p>
          <a:p>
            <a:pPr lvl="1"/>
            <a:r>
              <a:rPr lang="en-US" sz="2400" dirty="0"/>
              <a:t>create shell-script "test driver"</a:t>
            </a:r>
          </a:p>
          <a:p>
            <a:pPr lvl="1"/>
            <a:r>
              <a:rPr lang="en-US" sz="2400" dirty="0"/>
              <a:t>build stand-alone executables loading a library</a:t>
            </a:r>
          </a:p>
        </p:txBody>
      </p:sp>
    </p:spTree>
    <p:extLst>
      <p:ext uri="{BB962C8B-B14F-4D97-AF65-F5344CB8AC3E}">
        <p14:creationId xmlns:p14="http://schemas.microsoft.com/office/powerpoint/2010/main" val="36900373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0F5E125-1DF8-E846-A518-DEFED4D472CE}"/>
              </a:ext>
            </a:extLst>
          </p:cNvPr>
          <p:cNvSpPr/>
          <p:nvPr/>
        </p:nvSpPr>
        <p:spPr>
          <a:xfrm>
            <a:off x="7403690" y="6017342"/>
            <a:ext cx="2212258" cy="840658"/>
          </a:xfrm>
          <a:prstGeom prst="rect">
            <a:avLst/>
          </a:prstGeom>
          <a:solidFill>
            <a:schemeClr val="bg1"/>
          </a:solidFill>
          <a:ln>
            <a:no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2" name="Title 1">
            <a:extLst>
              <a:ext uri="{FF2B5EF4-FFF2-40B4-BE49-F238E27FC236}">
                <a16:creationId xmlns:a16="http://schemas.microsoft.com/office/drawing/2014/main" id="{A7149A06-7F99-7F46-8586-CE4B9FD01F2A}"/>
              </a:ext>
            </a:extLst>
          </p:cNvPr>
          <p:cNvSpPr>
            <a:spLocks noGrp="1"/>
          </p:cNvSpPr>
          <p:nvPr>
            <p:ph type="title"/>
          </p:nvPr>
        </p:nvSpPr>
        <p:spPr/>
        <p:txBody>
          <a:bodyPr/>
          <a:lstStyle/>
          <a:p>
            <a:r>
              <a:rPr lang="en-US" dirty="0"/>
              <a:t>Toy Example</a:t>
            </a:r>
          </a:p>
        </p:txBody>
      </p:sp>
      <p:sp>
        <p:nvSpPr>
          <p:cNvPr id="5" name="Rectangle 4">
            <a:extLst>
              <a:ext uri="{FF2B5EF4-FFF2-40B4-BE49-F238E27FC236}">
                <a16:creationId xmlns:a16="http://schemas.microsoft.com/office/drawing/2014/main" id="{0B4A22CE-88EE-9444-8C0F-19AAAE5426FA}"/>
              </a:ext>
            </a:extLst>
          </p:cNvPr>
          <p:cNvSpPr/>
          <p:nvPr/>
        </p:nvSpPr>
        <p:spPr>
          <a:xfrm>
            <a:off x="3057931" y="588210"/>
            <a:ext cx="4493243" cy="1169551"/>
          </a:xfrm>
          <a:prstGeom prst="rect">
            <a:avLst/>
          </a:prstGeom>
          <a:solidFill>
            <a:schemeClr val="tx1">
              <a:lumMod val="50000"/>
              <a:lumOff val="50000"/>
            </a:schemeClr>
          </a:solidFill>
        </p:spPr>
        <p:txBody>
          <a:bodyPr wrap="square">
            <a:spAutoFit/>
          </a:bodyPr>
          <a:lstStyle/>
          <a:p>
            <a:r>
              <a:rPr lang="en-US" sz="1400" b="1" dirty="0">
                <a:solidFill>
                  <a:schemeClr val="bg2"/>
                </a:solidFill>
                <a:latin typeface="Menlo" panose="020B0609030804020204" pitchFamily="49" charset="0"/>
              </a:rPr>
              <a:t>pip3 install </a:t>
            </a:r>
            <a:r>
              <a:rPr lang="en-US" sz="1400" b="1" dirty="0" err="1">
                <a:solidFill>
                  <a:schemeClr val="bg2"/>
                </a:solidFill>
                <a:latin typeface="Menlo" panose="020B0609030804020204" pitchFamily="49" charset="0"/>
              </a:rPr>
              <a:t>pyscaffold</a:t>
            </a:r>
            <a:endParaRPr lang="en-US" sz="1400" b="1" dirty="0">
              <a:solidFill>
                <a:schemeClr val="bg2"/>
              </a:solidFill>
              <a:latin typeface="Menlo" panose="020B0609030804020204" pitchFamily="49" charset="0"/>
            </a:endParaRPr>
          </a:p>
          <a:p>
            <a:r>
              <a:rPr lang="en-US" sz="1400" b="1" dirty="0">
                <a:solidFill>
                  <a:schemeClr val="bg2"/>
                </a:solidFill>
                <a:latin typeface="Menlo" panose="020B0609030804020204" pitchFamily="49" charset="0"/>
              </a:rPr>
              <a:t>pip3 install tox</a:t>
            </a:r>
          </a:p>
          <a:p>
            <a:r>
              <a:rPr lang="en-US" sz="1400" b="1" dirty="0" err="1">
                <a:solidFill>
                  <a:schemeClr val="bg2"/>
                </a:solidFill>
                <a:latin typeface="Menlo" panose="020B0609030804020204" pitchFamily="49" charset="0"/>
              </a:rPr>
              <a:t>putup</a:t>
            </a:r>
            <a:r>
              <a:rPr lang="en-US" sz="1400" b="1" dirty="0">
                <a:solidFill>
                  <a:schemeClr val="bg2"/>
                </a:solidFill>
                <a:latin typeface="Menlo" panose="020B0609030804020204" pitchFamily="49" charset="0"/>
              </a:rPr>
              <a:t> </a:t>
            </a:r>
            <a:r>
              <a:rPr lang="en-US" sz="1400" b="1" dirty="0" err="1">
                <a:solidFill>
                  <a:schemeClr val="bg2"/>
                </a:solidFill>
                <a:latin typeface="Menlo" panose="020B0609030804020204" pitchFamily="49" charset="0"/>
              </a:rPr>
              <a:t>autoQCT</a:t>
            </a:r>
            <a:endParaRPr lang="en-US" sz="1400" b="1" dirty="0">
              <a:solidFill>
                <a:schemeClr val="bg2"/>
              </a:solidFill>
              <a:latin typeface="Menlo" panose="020B0609030804020204" pitchFamily="49" charset="0"/>
            </a:endParaRPr>
          </a:p>
          <a:p>
            <a:r>
              <a:rPr lang="en-US" sz="1400" b="1" dirty="0">
                <a:solidFill>
                  <a:schemeClr val="bg2"/>
                </a:solidFill>
                <a:latin typeface="Menlo" panose="020B0609030804020204" pitchFamily="49" charset="0"/>
              </a:rPr>
              <a:t>cd </a:t>
            </a:r>
            <a:r>
              <a:rPr lang="en-US" sz="1400" b="1" dirty="0" err="1">
                <a:solidFill>
                  <a:schemeClr val="bg2"/>
                </a:solidFill>
                <a:latin typeface="Menlo" panose="020B0609030804020204" pitchFamily="49" charset="0"/>
              </a:rPr>
              <a:t>autoQCT</a:t>
            </a:r>
            <a:r>
              <a:rPr lang="en-US" sz="1400" b="1" dirty="0">
                <a:solidFill>
                  <a:schemeClr val="bg2"/>
                </a:solidFill>
                <a:latin typeface="Menlo" panose="020B0609030804020204" pitchFamily="49" charset="0"/>
              </a:rPr>
              <a:t> # tests in tests/ subdir.</a:t>
            </a:r>
          </a:p>
          <a:p>
            <a:r>
              <a:rPr lang="en-US" sz="1400" b="1" dirty="0">
                <a:solidFill>
                  <a:schemeClr val="bg2"/>
                </a:solidFill>
                <a:latin typeface="Menlo" panose="020B0609030804020204" pitchFamily="49" charset="0"/>
              </a:rPr>
              <a:t>tox</a:t>
            </a:r>
          </a:p>
        </p:txBody>
      </p:sp>
      <p:sp>
        <p:nvSpPr>
          <p:cNvPr id="9" name="Rectangle 8">
            <a:extLst>
              <a:ext uri="{FF2B5EF4-FFF2-40B4-BE49-F238E27FC236}">
                <a16:creationId xmlns:a16="http://schemas.microsoft.com/office/drawing/2014/main" id="{1006434A-0222-5643-8057-D12E2DDA8E3D}"/>
              </a:ext>
            </a:extLst>
          </p:cNvPr>
          <p:cNvSpPr/>
          <p:nvPr/>
        </p:nvSpPr>
        <p:spPr>
          <a:xfrm>
            <a:off x="571671" y="1841242"/>
            <a:ext cx="8059652" cy="5016758"/>
          </a:xfrm>
          <a:prstGeom prst="rect">
            <a:avLst/>
          </a:prstGeom>
          <a:solidFill>
            <a:schemeClr val="tx1">
              <a:lumMod val="50000"/>
              <a:lumOff val="50000"/>
            </a:schemeClr>
          </a:solidFill>
        </p:spPr>
        <p:txBody>
          <a:bodyPr wrap="square">
            <a:spAutoFit/>
          </a:bodyPr>
          <a:lstStyle/>
          <a:p>
            <a:r>
              <a:rPr lang="en-US" sz="1600" b="1" dirty="0">
                <a:solidFill>
                  <a:schemeClr val="bg2"/>
                </a:solidFill>
              </a:rPr>
              <a:t>default run-test: commands[0] | </a:t>
            </a:r>
            <a:r>
              <a:rPr lang="en-US" sz="1600" b="1" dirty="0" err="1">
                <a:solidFill>
                  <a:schemeClr val="bg2"/>
                </a:solidFill>
              </a:rPr>
              <a:t>pytest</a:t>
            </a:r>
            <a:endParaRPr lang="en-US" sz="1600" b="1" dirty="0">
              <a:solidFill>
                <a:schemeClr val="bg2"/>
              </a:solidFill>
            </a:endParaRPr>
          </a:p>
          <a:p>
            <a:r>
              <a:rPr lang="en-US" sz="1600" b="1" dirty="0">
                <a:solidFill>
                  <a:schemeClr val="bg2"/>
                </a:solidFill>
              </a:rPr>
              <a:t>======================= test session starts ========================</a:t>
            </a:r>
          </a:p>
          <a:p>
            <a:r>
              <a:rPr lang="en-US" sz="1600" b="1" dirty="0">
                <a:solidFill>
                  <a:schemeClr val="bg2"/>
                </a:solidFill>
              </a:rPr>
              <a:t>platform </a:t>
            </a:r>
            <a:r>
              <a:rPr lang="en-US" sz="1600" b="1" dirty="0" err="1">
                <a:solidFill>
                  <a:schemeClr val="bg2"/>
                </a:solidFill>
              </a:rPr>
              <a:t>darwin</a:t>
            </a:r>
            <a:r>
              <a:rPr lang="en-US" sz="1600" b="1" dirty="0">
                <a:solidFill>
                  <a:schemeClr val="bg2"/>
                </a:solidFill>
              </a:rPr>
              <a:t> -- Python 3.9.0, pytest-6.2.2, py-1.10.0, pluggy-0.13.1 -- plugins: cov-2.11.1</a:t>
            </a:r>
          </a:p>
          <a:p>
            <a:r>
              <a:rPr lang="en-US" sz="1600" b="1" i="1" dirty="0">
                <a:solidFill>
                  <a:schemeClr val="bg2"/>
                </a:solidFill>
              </a:rPr>
              <a:t>collected 2 items                                                  </a:t>
            </a:r>
            <a:br>
              <a:rPr lang="en-US" sz="1600" b="1" dirty="0">
                <a:solidFill>
                  <a:schemeClr val="bg2"/>
                </a:solidFill>
              </a:rPr>
            </a:br>
            <a:endParaRPr lang="en-US" sz="1600" b="1" dirty="0">
              <a:solidFill>
                <a:schemeClr val="bg2"/>
              </a:solidFill>
            </a:endParaRPr>
          </a:p>
          <a:p>
            <a:r>
              <a:rPr lang="en-US" sz="1600" b="1" dirty="0">
                <a:solidFill>
                  <a:schemeClr val="bg2"/>
                </a:solidFill>
              </a:rPr>
              <a:t>tests/</a:t>
            </a:r>
            <a:r>
              <a:rPr lang="en-US" sz="1600" b="1" dirty="0" err="1">
                <a:solidFill>
                  <a:schemeClr val="bg2"/>
                </a:solidFill>
              </a:rPr>
              <a:t>test_skeleton.py</a:t>
            </a:r>
            <a:r>
              <a:rPr lang="en-US" sz="1600" b="1" dirty="0">
                <a:solidFill>
                  <a:schemeClr val="bg2"/>
                </a:solidFill>
              </a:rPr>
              <a:t>::</a:t>
            </a:r>
            <a:r>
              <a:rPr lang="en-US" sz="1600" b="1" dirty="0" err="1">
                <a:solidFill>
                  <a:schemeClr val="bg2"/>
                </a:solidFill>
              </a:rPr>
              <a:t>test_fib</a:t>
            </a:r>
            <a:r>
              <a:rPr lang="en-US" sz="1600" b="1" dirty="0">
                <a:solidFill>
                  <a:schemeClr val="bg2"/>
                </a:solidFill>
              </a:rPr>
              <a:t> </a:t>
            </a:r>
            <a:r>
              <a:rPr lang="en-US" sz="1600" b="1" dirty="0">
                <a:solidFill>
                  <a:srgbClr val="15FF04"/>
                </a:solidFill>
              </a:rPr>
              <a:t>PASSED                      [ 50%]</a:t>
            </a:r>
          </a:p>
          <a:p>
            <a:r>
              <a:rPr lang="en-US" sz="1600" b="1" dirty="0">
                <a:solidFill>
                  <a:schemeClr val="bg2"/>
                </a:solidFill>
              </a:rPr>
              <a:t>tests/</a:t>
            </a:r>
            <a:r>
              <a:rPr lang="en-US" sz="1600" b="1" dirty="0" err="1">
                <a:solidFill>
                  <a:schemeClr val="bg2"/>
                </a:solidFill>
              </a:rPr>
              <a:t>test_skeleton.py</a:t>
            </a:r>
            <a:r>
              <a:rPr lang="en-US" sz="1600" b="1" dirty="0">
                <a:solidFill>
                  <a:schemeClr val="bg2"/>
                </a:solidFill>
              </a:rPr>
              <a:t>::</a:t>
            </a:r>
            <a:r>
              <a:rPr lang="en-US" sz="1600" b="1" dirty="0" err="1">
                <a:solidFill>
                  <a:schemeClr val="bg2"/>
                </a:solidFill>
              </a:rPr>
              <a:t>test_main</a:t>
            </a:r>
            <a:r>
              <a:rPr lang="en-US" sz="1600" b="1" dirty="0">
                <a:solidFill>
                  <a:schemeClr val="bg2"/>
                </a:solidFill>
              </a:rPr>
              <a:t> </a:t>
            </a:r>
            <a:r>
              <a:rPr lang="en-US" sz="1600" b="1" dirty="0">
                <a:solidFill>
                  <a:srgbClr val="15FF04"/>
                </a:solidFill>
              </a:rPr>
              <a:t>PASSED                     [100%]</a:t>
            </a:r>
            <a:br>
              <a:rPr lang="en-US" sz="1600" b="1" dirty="0">
                <a:solidFill>
                  <a:schemeClr val="bg2"/>
                </a:solidFill>
              </a:rPr>
            </a:br>
            <a:endParaRPr lang="en-US" sz="1600" b="1" dirty="0">
              <a:solidFill>
                <a:schemeClr val="bg2"/>
              </a:solidFill>
            </a:endParaRPr>
          </a:p>
          <a:p>
            <a:r>
              <a:rPr lang="en-US" sz="1600" b="1" dirty="0">
                <a:solidFill>
                  <a:schemeClr val="bg2"/>
                </a:solidFill>
              </a:rPr>
              <a:t>---------- coverage: platform </a:t>
            </a:r>
            <a:r>
              <a:rPr lang="en-US" sz="1600" b="1" dirty="0" err="1">
                <a:solidFill>
                  <a:schemeClr val="bg2"/>
                </a:solidFill>
              </a:rPr>
              <a:t>darwin</a:t>
            </a:r>
            <a:r>
              <a:rPr lang="en-US" sz="1600" b="1" dirty="0">
                <a:solidFill>
                  <a:schemeClr val="bg2"/>
                </a:solidFill>
              </a:rPr>
              <a:t>, python 3.9.0-final-0 -----------</a:t>
            </a:r>
          </a:p>
          <a:p>
            <a:r>
              <a:rPr lang="en-US" sz="1600" b="1" dirty="0">
                <a:solidFill>
                  <a:schemeClr val="bg2"/>
                </a:solidFill>
              </a:rPr>
              <a:t>Name                      </a:t>
            </a:r>
            <a:r>
              <a:rPr lang="en-US" sz="1600" b="1" dirty="0" err="1">
                <a:solidFill>
                  <a:schemeClr val="bg2"/>
                </a:solidFill>
              </a:rPr>
              <a:t>Stmts</a:t>
            </a:r>
            <a:r>
              <a:rPr lang="en-US" sz="1600" b="1" dirty="0">
                <a:solidFill>
                  <a:schemeClr val="bg2"/>
                </a:solidFill>
              </a:rPr>
              <a:t>   Miss Branch </a:t>
            </a:r>
            <a:r>
              <a:rPr lang="en-US" sz="1600" b="1" dirty="0" err="1">
                <a:solidFill>
                  <a:schemeClr val="bg2"/>
                </a:solidFill>
              </a:rPr>
              <a:t>BrPart</a:t>
            </a:r>
            <a:r>
              <a:rPr lang="en-US" sz="1600" b="1" dirty="0">
                <a:solidFill>
                  <a:schemeClr val="bg2"/>
                </a:solidFill>
              </a:rPr>
              <a:t>  Cover   Missing</a:t>
            </a:r>
          </a:p>
          <a:p>
            <a:r>
              <a:rPr lang="en-US" sz="1600" b="1" dirty="0">
                <a:solidFill>
                  <a:schemeClr val="bg2"/>
                </a:solidFill>
              </a:rPr>
              <a:t>---------------------------------------------------------------------</a:t>
            </a:r>
          </a:p>
          <a:p>
            <a:r>
              <a:rPr lang="en-US" sz="1600" b="1" dirty="0" err="1">
                <a:solidFill>
                  <a:schemeClr val="bg2"/>
                </a:solidFill>
              </a:rPr>
              <a:t>src</a:t>
            </a:r>
            <a:r>
              <a:rPr lang="en-US" sz="1600" b="1" dirty="0">
                <a:solidFill>
                  <a:schemeClr val="bg2"/>
                </a:solidFill>
              </a:rPr>
              <a:t>/</a:t>
            </a:r>
            <a:r>
              <a:rPr lang="en-US" sz="1600" b="1" dirty="0" err="1">
                <a:solidFill>
                  <a:schemeClr val="bg2"/>
                </a:solidFill>
              </a:rPr>
              <a:t>autoqct</a:t>
            </a:r>
            <a:r>
              <a:rPr lang="en-US" sz="1600" b="1" dirty="0">
                <a:solidFill>
                  <a:schemeClr val="bg2"/>
                </a:solidFill>
              </a:rPr>
              <a:t>/__</a:t>
            </a:r>
            <a:r>
              <a:rPr lang="en-US" sz="1600" b="1" dirty="0" err="1">
                <a:solidFill>
                  <a:schemeClr val="bg2"/>
                </a:solidFill>
              </a:rPr>
              <a:t>init</a:t>
            </a:r>
            <a:r>
              <a:rPr lang="en-US" sz="1600" b="1" dirty="0">
                <a:solidFill>
                  <a:schemeClr val="bg2"/>
                </a:solidFill>
              </a:rPr>
              <a:t>__.</a:t>
            </a:r>
            <a:r>
              <a:rPr lang="en-US" sz="1600" b="1" dirty="0" err="1">
                <a:solidFill>
                  <a:schemeClr val="bg2"/>
                </a:solidFill>
              </a:rPr>
              <a:t>py</a:t>
            </a:r>
            <a:r>
              <a:rPr lang="en-US" sz="1600" b="1" dirty="0">
                <a:solidFill>
                  <a:schemeClr val="bg2"/>
                </a:solidFill>
              </a:rPr>
              <a:t>       6      0      0      0   100%</a:t>
            </a:r>
          </a:p>
          <a:p>
            <a:r>
              <a:rPr lang="en-US" sz="1600" b="1" dirty="0" err="1">
                <a:solidFill>
                  <a:schemeClr val="bg2"/>
                </a:solidFill>
              </a:rPr>
              <a:t>src</a:t>
            </a:r>
            <a:r>
              <a:rPr lang="en-US" sz="1600" b="1" dirty="0">
                <a:solidFill>
                  <a:schemeClr val="bg2"/>
                </a:solidFill>
              </a:rPr>
              <a:t>/</a:t>
            </a:r>
            <a:r>
              <a:rPr lang="en-US" sz="1600" b="1" dirty="0" err="1">
                <a:solidFill>
                  <a:schemeClr val="bg2"/>
                </a:solidFill>
              </a:rPr>
              <a:t>autoqct</a:t>
            </a:r>
            <a:r>
              <a:rPr lang="en-US" sz="1600" b="1" dirty="0">
                <a:solidFill>
                  <a:schemeClr val="bg2"/>
                </a:solidFill>
              </a:rPr>
              <a:t>/</a:t>
            </a:r>
            <a:r>
              <a:rPr lang="en-US" sz="1600" b="1" dirty="0" err="1">
                <a:solidFill>
                  <a:schemeClr val="bg2"/>
                </a:solidFill>
              </a:rPr>
              <a:t>skeleton.py</a:t>
            </a:r>
            <a:r>
              <a:rPr lang="en-US" sz="1600" b="1" dirty="0">
                <a:solidFill>
                  <a:schemeClr val="bg2"/>
                </a:solidFill>
              </a:rPr>
              <a:t>      32      1      2      0    97%   135</a:t>
            </a:r>
          </a:p>
          <a:p>
            <a:r>
              <a:rPr lang="en-US" sz="1600" b="1" dirty="0">
                <a:solidFill>
                  <a:schemeClr val="bg2"/>
                </a:solidFill>
              </a:rPr>
              <a:t>---------------------------------------------------------------------</a:t>
            </a:r>
          </a:p>
          <a:p>
            <a:r>
              <a:rPr lang="en-US" sz="1600" b="1" dirty="0">
                <a:solidFill>
                  <a:schemeClr val="bg2"/>
                </a:solidFill>
              </a:rPr>
              <a:t>TOTAL                        38      1      2      0    98%</a:t>
            </a:r>
          </a:p>
          <a:p>
            <a:endParaRPr lang="en-US" sz="1600" b="1" dirty="0">
              <a:solidFill>
                <a:schemeClr val="bg2"/>
              </a:solidFill>
            </a:endParaRPr>
          </a:p>
          <a:p>
            <a:r>
              <a:rPr lang="en-US" sz="1600" b="1" dirty="0">
                <a:solidFill>
                  <a:schemeClr val="bg2"/>
                </a:solidFill>
              </a:rPr>
              <a:t>======================== 2 passed in 0.07s =========================</a:t>
            </a:r>
          </a:p>
          <a:p>
            <a:r>
              <a:rPr lang="en-US" sz="1600" b="1" dirty="0">
                <a:solidFill>
                  <a:srgbClr val="15FF04"/>
                </a:solidFill>
              </a:rPr>
              <a:t>  default: commands succeeded</a:t>
            </a:r>
          </a:p>
          <a:p>
            <a:r>
              <a:rPr lang="en-US" sz="1600" b="1" dirty="0">
                <a:solidFill>
                  <a:srgbClr val="15FF04"/>
                </a:solidFill>
              </a:rPr>
              <a:t>  congratulations :)</a:t>
            </a:r>
          </a:p>
        </p:txBody>
      </p:sp>
      <p:pic>
        <p:nvPicPr>
          <p:cNvPr id="1026" name="Picture 2" descr="PyScaffold logo">
            <a:extLst>
              <a:ext uri="{FF2B5EF4-FFF2-40B4-BE49-F238E27FC236}">
                <a16:creationId xmlns:a16="http://schemas.microsoft.com/office/drawing/2014/main" id="{8DE024FF-8A6C-8349-96BC-2D461D4026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74773" y="280218"/>
            <a:ext cx="2742381" cy="274238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B90A92A-19CD-6A4A-929F-6D023A8342FB}"/>
              </a:ext>
            </a:extLst>
          </p:cNvPr>
          <p:cNvSpPr txBox="1"/>
          <p:nvPr/>
        </p:nvSpPr>
        <p:spPr>
          <a:xfrm>
            <a:off x="9207795" y="3570866"/>
            <a:ext cx="2530438" cy="433965"/>
          </a:xfrm>
          <a:prstGeom prst="rect">
            <a:avLst/>
          </a:prstGeom>
          <a:noFill/>
        </p:spPr>
        <p:txBody>
          <a:bodyPr wrap="square" lIns="118872" tIns="91440" rIns="118872" bIns="91440" rtlCol="0" anchor="ctr" anchorCtr="0">
            <a:spAutoFit/>
          </a:bodyPr>
          <a:lstStyle/>
          <a:p>
            <a:pPr algn="l">
              <a:lnSpc>
                <a:spcPct val="90000"/>
              </a:lnSpc>
            </a:pPr>
            <a:r>
              <a:rPr lang="en-US" dirty="0" err="1">
                <a:hlinkClick r:id="rId4"/>
              </a:rPr>
              <a:t>pyscaffold.org</a:t>
            </a:r>
            <a:endParaRPr lang="en-US" dirty="0"/>
          </a:p>
        </p:txBody>
      </p:sp>
    </p:spTree>
    <p:extLst>
      <p:ext uri="{BB962C8B-B14F-4D97-AF65-F5344CB8AC3E}">
        <p14:creationId xmlns:p14="http://schemas.microsoft.com/office/powerpoint/2010/main" val="13429811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0F5E125-1DF8-E846-A518-DEFED4D472CE}"/>
              </a:ext>
            </a:extLst>
          </p:cNvPr>
          <p:cNvSpPr/>
          <p:nvPr/>
        </p:nvSpPr>
        <p:spPr>
          <a:xfrm>
            <a:off x="7403690" y="6017342"/>
            <a:ext cx="2212258" cy="840658"/>
          </a:xfrm>
          <a:prstGeom prst="rect">
            <a:avLst/>
          </a:prstGeom>
          <a:solidFill>
            <a:schemeClr val="bg1"/>
          </a:solidFill>
          <a:ln>
            <a:no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2" name="Title 1">
            <a:extLst>
              <a:ext uri="{FF2B5EF4-FFF2-40B4-BE49-F238E27FC236}">
                <a16:creationId xmlns:a16="http://schemas.microsoft.com/office/drawing/2014/main" id="{A7149A06-7F99-7F46-8586-CE4B9FD01F2A}"/>
              </a:ext>
            </a:extLst>
          </p:cNvPr>
          <p:cNvSpPr>
            <a:spLocks noGrp="1"/>
          </p:cNvSpPr>
          <p:nvPr>
            <p:ph type="title"/>
          </p:nvPr>
        </p:nvSpPr>
        <p:spPr/>
        <p:txBody>
          <a:bodyPr/>
          <a:lstStyle/>
          <a:p>
            <a:r>
              <a:rPr lang="en-US" dirty="0"/>
              <a:t>Adding BLT</a:t>
            </a:r>
          </a:p>
        </p:txBody>
      </p:sp>
      <p:sp>
        <p:nvSpPr>
          <p:cNvPr id="5" name="Rectangle 4">
            <a:extLst>
              <a:ext uri="{FF2B5EF4-FFF2-40B4-BE49-F238E27FC236}">
                <a16:creationId xmlns:a16="http://schemas.microsoft.com/office/drawing/2014/main" id="{0B4A22CE-88EE-9444-8C0F-19AAAE5426FA}"/>
              </a:ext>
            </a:extLst>
          </p:cNvPr>
          <p:cNvSpPr/>
          <p:nvPr/>
        </p:nvSpPr>
        <p:spPr>
          <a:xfrm>
            <a:off x="450592" y="868680"/>
            <a:ext cx="4596482" cy="2246769"/>
          </a:xfrm>
          <a:prstGeom prst="rect">
            <a:avLst/>
          </a:prstGeom>
          <a:solidFill>
            <a:schemeClr val="tx1">
              <a:lumMod val="50000"/>
              <a:lumOff val="50000"/>
            </a:schemeClr>
          </a:solidFill>
        </p:spPr>
        <p:txBody>
          <a:bodyPr wrap="square">
            <a:spAutoFit/>
          </a:bodyPr>
          <a:lstStyle/>
          <a:p>
            <a:r>
              <a:rPr lang="en-US" sz="1400" b="1" dirty="0">
                <a:solidFill>
                  <a:schemeClr val="bg2"/>
                </a:solidFill>
                <a:latin typeface="Menlo" panose="020B0609030804020204" pitchFamily="49" charset="0"/>
              </a:rPr>
              <a:t>cat &gt;</a:t>
            </a:r>
            <a:r>
              <a:rPr lang="en-US" sz="1400" b="1" dirty="0" err="1">
                <a:solidFill>
                  <a:schemeClr val="bg2"/>
                </a:solidFill>
                <a:latin typeface="Menlo" panose="020B0609030804020204" pitchFamily="49" charset="0"/>
              </a:rPr>
              <a:t>CMakeLists.txt</a:t>
            </a:r>
            <a:r>
              <a:rPr lang="en-US" sz="1400" b="1" dirty="0">
                <a:solidFill>
                  <a:schemeClr val="bg2"/>
                </a:solidFill>
                <a:latin typeface="Menlo" panose="020B0609030804020204" pitchFamily="49" charset="0"/>
              </a:rPr>
              <a:t> &lt;&lt;.</a:t>
            </a:r>
          </a:p>
          <a:p>
            <a:r>
              <a:rPr lang="en-US" sz="1400" dirty="0" err="1">
                <a:solidFill>
                  <a:schemeClr val="bg2"/>
                </a:solidFill>
              </a:rPr>
              <a:t>cmake_minimum_required</a:t>
            </a:r>
            <a:r>
              <a:rPr lang="en-US" sz="1400" dirty="0">
                <a:solidFill>
                  <a:schemeClr val="bg2"/>
                </a:solidFill>
              </a:rPr>
              <a:t>(VERSION 3.8)</a:t>
            </a:r>
          </a:p>
          <a:p>
            <a:r>
              <a:rPr lang="en-US" sz="1400" dirty="0">
                <a:solidFill>
                  <a:schemeClr val="bg2"/>
                </a:solidFill>
              </a:rPr>
              <a:t>project( blank )</a:t>
            </a:r>
          </a:p>
          <a:p>
            <a:r>
              <a:rPr lang="en-US" sz="1400" dirty="0">
                <a:solidFill>
                  <a:schemeClr val="bg2"/>
                </a:solidFill>
              </a:rPr>
              <a:t>set(CMAKE_CXX_STANDARD 11)</a:t>
            </a:r>
          </a:p>
          <a:p>
            <a:r>
              <a:rPr lang="en-US" sz="1400" dirty="0">
                <a:solidFill>
                  <a:schemeClr val="bg2"/>
                </a:solidFill>
              </a:rPr>
              <a:t>set(CMAKE_CXX_STANDARD_REQUIRED ON)</a:t>
            </a:r>
          </a:p>
          <a:p>
            <a:r>
              <a:rPr lang="en-US" sz="1400" dirty="0">
                <a:solidFill>
                  <a:schemeClr val="bg2"/>
                </a:solidFill>
              </a:rPr>
              <a:t>include(</a:t>
            </a:r>
            <a:r>
              <a:rPr lang="en-US" sz="1400" dirty="0" err="1">
                <a:solidFill>
                  <a:schemeClr val="bg2"/>
                </a:solidFill>
              </a:rPr>
              <a:t>blt</a:t>
            </a:r>
            <a:r>
              <a:rPr lang="en-US" sz="1400" dirty="0">
                <a:solidFill>
                  <a:schemeClr val="bg2"/>
                </a:solidFill>
              </a:rPr>
              <a:t>/</a:t>
            </a:r>
            <a:r>
              <a:rPr lang="en-US" sz="1400" dirty="0" err="1">
                <a:solidFill>
                  <a:schemeClr val="bg2"/>
                </a:solidFill>
              </a:rPr>
              <a:t>SetupBLT.cmake</a:t>
            </a:r>
            <a:r>
              <a:rPr lang="en-US" sz="1400" dirty="0">
                <a:solidFill>
                  <a:schemeClr val="bg2"/>
                </a:solidFill>
              </a:rPr>
              <a:t>)</a:t>
            </a:r>
          </a:p>
          <a:p>
            <a:r>
              <a:rPr lang="en-US" sz="1400" b="1" dirty="0">
                <a:solidFill>
                  <a:schemeClr val="bg2"/>
                </a:solidFill>
                <a:latin typeface="Menlo" panose="020B0609030804020204" pitchFamily="49" charset="0"/>
              </a:rPr>
              <a:t>.</a:t>
            </a:r>
          </a:p>
          <a:p>
            <a:r>
              <a:rPr lang="en-US" sz="1400" b="1" dirty="0">
                <a:solidFill>
                  <a:schemeClr val="bg2"/>
                </a:solidFill>
                <a:latin typeface="Menlo" panose="020B0609030804020204" pitchFamily="49" charset="0"/>
              </a:rPr>
              <a:t>git clone https://</a:t>
            </a:r>
            <a:r>
              <a:rPr lang="en-US" sz="1400" b="1" dirty="0" err="1">
                <a:solidFill>
                  <a:schemeClr val="bg2"/>
                </a:solidFill>
                <a:latin typeface="Menlo" panose="020B0609030804020204" pitchFamily="49" charset="0"/>
              </a:rPr>
              <a:t>github.com</a:t>
            </a:r>
            <a:r>
              <a:rPr lang="en-US" sz="1400" b="1" dirty="0">
                <a:solidFill>
                  <a:schemeClr val="bg2"/>
                </a:solidFill>
                <a:latin typeface="Menlo" panose="020B0609030804020204" pitchFamily="49" charset="0"/>
              </a:rPr>
              <a:t>/LLNL/</a:t>
            </a:r>
            <a:r>
              <a:rPr lang="en-US" sz="1400" b="1" dirty="0" err="1">
                <a:solidFill>
                  <a:schemeClr val="bg2"/>
                </a:solidFill>
                <a:latin typeface="Menlo" panose="020B0609030804020204" pitchFamily="49" charset="0"/>
              </a:rPr>
              <a:t>blt</a:t>
            </a:r>
            <a:r>
              <a:rPr lang="en-US" sz="1400" b="1" dirty="0">
                <a:solidFill>
                  <a:schemeClr val="bg2"/>
                </a:solidFill>
                <a:latin typeface="Menlo" panose="020B0609030804020204" pitchFamily="49" charset="0"/>
              </a:rPr>
              <a:t>/</a:t>
            </a:r>
          </a:p>
          <a:p>
            <a:r>
              <a:rPr lang="en-US" sz="1400" b="1" dirty="0" err="1">
                <a:solidFill>
                  <a:schemeClr val="bg2"/>
                </a:solidFill>
                <a:latin typeface="Menlo" panose="020B0609030804020204" pitchFamily="49" charset="0"/>
              </a:rPr>
              <a:t>mkdir</a:t>
            </a:r>
            <a:r>
              <a:rPr lang="en-US" sz="1400" b="1" dirty="0">
                <a:solidFill>
                  <a:schemeClr val="bg2"/>
                </a:solidFill>
                <a:latin typeface="Menlo" panose="020B0609030804020204" pitchFamily="49" charset="0"/>
              </a:rPr>
              <a:t> build &amp;&amp; cd build</a:t>
            </a:r>
          </a:p>
          <a:p>
            <a:r>
              <a:rPr lang="en-US" sz="1400" b="1" dirty="0">
                <a:solidFill>
                  <a:schemeClr val="bg2"/>
                </a:solidFill>
                <a:latin typeface="Menlo" panose="020B0609030804020204" pitchFamily="49" charset="0"/>
              </a:rPr>
              <a:t>make –j &amp;&amp; make test</a:t>
            </a:r>
          </a:p>
        </p:txBody>
      </p:sp>
      <p:sp>
        <p:nvSpPr>
          <p:cNvPr id="9" name="Rectangle 8">
            <a:extLst>
              <a:ext uri="{FF2B5EF4-FFF2-40B4-BE49-F238E27FC236}">
                <a16:creationId xmlns:a16="http://schemas.microsoft.com/office/drawing/2014/main" id="{1006434A-0222-5643-8057-D12E2DDA8E3D}"/>
              </a:ext>
            </a:extLst>
          </p:cNvPr>
          <p:cNvSpPr/>
          <p:nvPr/>
        </p:nvSpPr>
        <p:spPr>
          <a:xfrm>
            <a:off x="450167" y="3243405"/>
            <a:ext cx="8059652" cy="3046988"/>
          </a:xfrm>
          <a:prstGeom prst="rect">
            <a:avLst/>
          </a:prstGeom>
          <a:solidFill>
            <a:schemeClr val="tx1">
              <a:lumMod val="50000"/>
              <a:lumOff val="50000"/>
            </a:schemeClr>
          </a:solidFill>
        </p:spPr>
        <p:txBody>
          <a:bodyPr wrap="square">
            <a:spAutoFit/>
          </a:bodyPr>
          <a:lstStyle/>
          <a:p>
            <a:r>
              <a:rPr lang="en-US" sz="1600" b="1" dirty="0">
                <a:solidFill>
                  <a:schemeClr val="bg1"/>
                </a:solidFill>
              </a:rPr>
              <a:t>...</a:t>
            </a:r>
          </a:p>
          <a:p>
            <a:r>
              <a:rPr lang="en-US" sz="1600" b="1" dirty="0">
                <a:solidFill>
                  <a:schemeClr val="bg1"/>
                </a:solidFill>
              </a:rPr>
              <a:t>[100%] </a:t>
            </a:r>
            <a:r>
              <a:rPr lang="en-US" sz="1600" b="1" dirty="0">
                <a:solidFill>
                  <a:srgbClr val="15FF04"/>
                </a:solidFill>
              </a:rPr>
              <a:t>Linking CXX executable ../../../tests/</a:t>
            </a:r>
            <a:r>
              <a:rPr lang="en-US" sz="1600" b="1" dirty="0" err="1">
                <a:solidFill>
                  <a:srgbClr val="15FF04"/>
                </a:solidFill>
              </a:rPr>
              <a:t>blt_gtest_smoke</a:t>
            </a:r>
            <a:endParaRPr lang="en-US" sz="1600" b="1" dirty="0">
              <a:solidFill>
                <a:srgbClr val="15FF04"/>
              </a:solidFill>
            </a:endParaRPr>
          </a:p>
          <a:p>
            <a:r>
              <a:rPr lang="en-US" sz="1600" b="1" dirty="0">
                <a:solidFill>
                  <a:schemeClr val="bg1"/>
                </a:solidFill>
              </a:rPr>
              <a:t>[100%] Built target </a:t>
            </a:r>
            <a:r>
              <a:rPr lang="en-US" sz="1600" b="1" dirty="0" err="1">
                <a:solidFill>
                  <a:schemeClr val="bg1"/>
                </a:solidFill>
              </a:rPr>
              <a:t>blt_gtest_smoke</a:t>
            </a:r>
            <a:endParaRPr lang="en-US" sz="1600" b="1" dirty="0">
              <a:solidFill>
                <a:schemeClr val="bg1"/>
              </a:solidFill>
            </a:endParaRPr>
          </a:p>
          <a:p>
            <a:r>
              <a:rPr lang="en-US" sz="1600" b="1" dirty="0">
                <a:solidFill>
                  <a:schemeClr val="bg1"/>
                </a:solidFill>
              </a:rPr>
              <a:t>mac0103234:build 99r$ make test</a:t>
            </a:r>
          </a:p>
          <a:p>
            <a:r>
              <a:rPr lang="en-US" sz="1600" b="1" dirty="0">
                <a:solidFill>
                  <a:schemeClr val="bg1"/>
                </a:solidFill>
              </a:rPr>
              <a:t>Running tests...</a:t>
            </a:r>
          </a:p>
          <a:p>
            <a:r>
              <a:rPr lang="en-US" sz="1600" b="1" dirty="0">
                <a:solidFill>
                  <a:schemeClr val="bg1"/>
                </a:solidFill>
              </a:rPr>
              <a:t>Test project /Users/99r/work/</a:t>
            </a:r>
            <a:r>
              <a:rPr lang="en-US" sz="1600" b="1" dirty="0" err="1">
                <a:solidFill>
                  <a:schemeClr val="bg1"/>
                </a:solidFill>
              </a:rPr>
              <a:t>autoQCT</a:t>
            </a:r>
            <a:r>
              <a:rPr lang="en-US" sz="1600" b="1" dirty="0">
                <a:solidFill>
                  <a:schemeClr val="bg1"/>
                </a:solidFill>
              </a:rPr>
              <a:t>/</a:t>
            </a:r>
            <a:r>
              <a:rPr lang="en-US" sz="1600" b="1" dirty="0" err="1">
                <a:solidFill>
                  <a:schemeClr val="bg1"/>
                </a:solidFill>
              </a:rPr>
              <a:t>blank_project</a:t>
            </a:r>
            <a:r>
              <a:rPr lang="en-US" sz="1600" b="1" dirty="0">
                <a:solidFill>
                  <a:schemeClr val="bg1"/>
                </a:solidFill>
              </a:rPr>
              <a:t>/build</a:t>
            </a:r>
          </a:p>
          <a:p>
            <a:r>
              <a:rPr lang="en-US" sz="1600" b="1" dirty="0">
                <a:solidFill>
                  <a:schemeClr val="bg1"/>
                </a:solidFill>
              </a:rPr>
              <a:t>    Start 1: </a:t>
            </a:r>
            <a:r>
              <a:rPr lang="en-US" sz="1600" b="1" dirty="0" err="1">
                <a:solidFill>
                  <a:schemeClr val="bg1"/>
                </a:solidFill>
              </a:rPr>
              <a:t>blt_gtest_smoke</a:t>
            </a:r>
            <a:endParaRPr lang="en-US" sz="1600" b="1" dirty="0">
              <a:solidFill>
                <a:schemeClr val="bg1"/>
              </a:solidFill>
            </a:endParaRPr>
          </a:p>
          <a:p>
            <a:r>
              <a:rPr lang="en-US" sz="1600" b="1" dirty="0">
                <a:solidFill>
                  <a:schemeClr val="bg1"/>
                </a:solidFill>
              </a:rPr>
              <a:t>1/1 Test #1: </a:t>
            </a:r>
            <a:r>
              <a:rPr lang="en-US" sz="1600" b="1" dirty="0" err="1">
                <a:solidFill>
                  <a:schemeClr val="bg1"/>
                </a:solidFill>
              </a:rPr>
              <a:t>blt_gtest_smoke</a:t>
            </a:r>
            <a:r>
              <a:rPr lang="en-US" sz="1600" b="1" dirty="0">
                <a:solidFill>
                  <a:schemeClr val="bg1"/>
                </a:solidFill>
              </a:rPr>
              <a:t> ..................   Passed    0.46 sec</a:t>
            </a:r>
          </a:p>
          <a:p>
            <a:endParaRPr lang="en-US" sz="1600" b="1" dirty="0">
              <a:solidFill>
                <a:schemeClr val="bg1"/>
              </a:solidFill>
            </a:endParaRPr>
          </a:p>
          <a:p>
            <a:r>
              <a:rPr lang="en-US" sz="1600" b="1" dirty="0">
                <a:solidFill>
                  <a:srgbClr val="15FF04"/>
                </a:solidFill>
              </a:rPr>
              <a:t>100% tests passed</a:t>
            </a:r>
            <a:r>
              <a:rPr lang="en-US" sz="1600" b="1" dirty="0">
                <a:solidFill>
                  <a:schemeClr val="bg1"/>
                </a:solidFill>
              </a:rPr>
              <a:t>, 0 tests failed out of 1</a:t>
            </a:r>
          </a:p>
          <a:p>
            <a:endParaRPr lang="en-US" sz="1600" b="1" dirty="0">
              <a:solidFill>
                <a:schemeClr val="bg1"/>
              </a:solidFill>
            </a:endParaRPr>
          </a:p>
          <a:p>
            <a:r>
              <a:rPr lang="en-US" sz="1600" b="1" dirty="0">
                <a:solidFill>
                  <a:schemeClr val="bg1"/>
                </a:solidFill>
              </a:rPr>
              <a:t>Total Test time (real) =   0.46 sec</a:t>
            </a:r>
          </a:p>
        </p:txBody>
      </p:sp>
      <p:pic>
        <p:nvPicPr>
          <p:cNvPr id="2050" name="Picture 2" descr="BLT">
            <a:extLst>
              <a:ext uri="{FF2B5EF4-FFF2-40B4-BE49-F238E27FC236}">
                <a16:creationId xmlns:a16="http://schemas.microsoft.com/office/drawing/2014/main" id="{F84D9ECA-1B57-A54E-A577-FC9E19AE954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257067" y="105747"/>
            <a:ext cx="931758" cy="6114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28526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0F5E125-1DF8-E846-A518-DEFED4D472CE}"/>
              </a:ext>
            </a:extLst>
          </p:cNvPr>
          <p:cNvSpPr/>
          <p:nvPr/>
        </p:nvSpPr>
        <p:spPr>
          <a:xfrm>
            <a:off x="7403690" y="6017342"/>
            <a:ext cx="2212258" cy="840658"/>
          </a:xfrm>
          <a:prstGeom prst="rect">
            <a:avLst/>
          </a:prstGeom>
          <a:solidFill>
            <a:schemeClr val="bg1"/>
          </a:solidFill>
          <a:ln>
            <a:no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2" name="Title 1">
            <a:extLst>
              <a:ext uri="{FF2B5EF4-FFF2-40B4-BE49-F238E27FC236}">
                <a16:creationId xmlns:a16="http://schemas.microsoft.com/office/drawing/2014/main" id="{A7149A06-7F99-7F46-8586-CE4B9FD01F2A}"/>
              </a:ext>
            </a:extLst>
          </p:cNvPr>
          <p:cNvSpPr>
            <a:spLocks noGrp="1"/>
          </p:cNvSpPr>
          <p:nvPr>
            <p:ph type="title"/>
          </p:nvPr>
        </p:nvSpPr>
        <p:spPr/>
        <p:txBody>
          <a:bodyPr/>
          <a:lstStyle/>
          <a:p>
            <a:r>
              <a:rPr lang="en-US" dirty="0"/>
              <a:t>Toy Example</a:t>
            </a:r>
          </a:p>
        </p:txBody>
      </p:sp>
      <p:sp>
        <p:nvSpPr>
          <p:cNvPr id="5" name="Rectangle 4">
            <a:extLst>
              <a:ext uri="{FF2B5EF4-FFF2-40B4-BE49-F238E27FC236}">
                <a16:creationId xmlns:a16="http://schemas.microsoft.com/office/drawing/2014/main" id="{0B4A22CE-88EE-9444-8C0F-19AAAE5426FA}"/>
              </a:ext>
            </a:extLst>
          </p:cNvPr>
          <p:cNvSpPr/>
          <p:nvPr/>
        </p:nvSpPr>
        <p:spPr>
          <a:xfrm>
            <a:off x="450592" y="868680"/>
            <a:ext cx="4596482" cy="2246769"/>
          </a:xfrm>
          <a:prstGeom prst="rect">
            <a:avLst/>
          </a:prstGeom>
          <a:solidFill>
            <a:schemeClr val="tx1">
              <a:lumMod val="50000"/>
              <a:lumOff val="50000"/>
            </a:schemeClr>
          </a:solidFill>
        </p:spPr>
        <p:txBody>
          <a:bodyPr wrap="square">
            <a:spAutoFit/>
          </a:bodyPr>
          <a:lstStyle/>
          <a:p>
            <a:r>
              <a:rPr lang="en-US" sz="1400" b="1" dirty="0">
                <a:solidFill>
                  <a:schemeClr val="bg2"/>
                </a:solidFill>
                <a:latin typeface="Menlo" panose="020B0609030804020204" pitchFamily="49" charset="0"/>
              </a:rPr>
              <a:t>cat &gt;</a:t>
            </a:r>
            <a:r>
              <a:rPr lang="en-US" sz="1400" b="1" dirty="0" err="1">
                <a:solidFill>
                  <a:schemeClr val="bg2"/>
                </a:solidFill>
                <a:latin typeface="Menlo" panose="020B0609030804020204" pitchFamily="49" charset="0"/>
              </a:rPr>
              <a:t>CMakeLists.txt</a:t>
            </a:r>
            <a:r>
              <a:rPr lang="en-US" sz="1400" b="1" dirty="0">
                <a:solidFill>
                  <a:schemeClr val="bg2"/>
                </a:solidFill>
                <a:latin typeface="Menlo" panose="020B0609030804020204" pitchFamily="49" charset="0"/>
              </a:rPr>
              <a:t> &lt;&lt;.</a:t>
            </a:r>
          </a:p>
          <a:p>
            <a:r>
              <a:rPr lang="en-US" sz="1400" dirty="0" err="1">
                <a:solidFill>
                  <a:schemeClr val="bg2"/>
                </a:solidFill>
              </a:rPr>
              <a:t>cmake_minimum_required</a:t>
            </a:r>
            <a:r>
              <a:rPr lang="en-US" sz="1400" dirty="0">
                <a:solidFill>
                  <a:schemeClr val="bg2"/>
                </a:solidFill>
              </a:rPr>
              <a:t>(VERSION 3.8)</a:t>
            </a:r>
          </a:p>
          <a:p>
            <a:r>
              <a:rPr lang="en-US" sz="1400" dirty="0">
                <a:solidFill>
                  <a:schemeClr val="bg2"/>
                </a:solidFill>
              </a:rPr>
              <a:t>project( blank )</a:t>
            </a:r>
          </a:p>
          <a:p>
            <a:r>
              <a:rPr lang="en-US" sz="1400" dirty="0">
                <a:solidFill>
                  <a:schemeClr val="bg2"/>
                </a:solidFill>
              </a:rPr>
              <a:t>set(CMAKE_CXX_STANDARD 11)</a:t>
            </a:r>
          </a:p>
          <a:p>
            <a:r>
              <a:rPr lang="en-US" sz="1400" dirty="0">
                <a:solidFill>
                  <a:schemeClr val="bg2"/>
                </a:solidFill>
              </a:rPr>
              <a:t>set(CMAKE_CXX_STANDARD_REQUIRED ON)</a:t>
            </a:r>
          </a:p>
          <a:p>
            <a:r>
              <a:rPr lang="en-US" sz="1400" dirty="0">
                <a:solidFill>
                  <a:schemeClr val="bg2"/>
                </a:solidFill>
              </a:rPr>
              <a:t>include(</a:t>
            </a:r>
            <a:r>
              <a:rPr lang="en-US" sz="1400" dirty="0" err="1">
                <a:solidFill>
                  <a:schemeClr val="bg2"/>
                </a:solidFill>
              </a:rPr>
              <a:t>blt</a:t>
            </a:r>
            <a:r>
              <a:rPr lang="en-US" sz="1400" dirty="0">
                <a:solidFill>
                  <a:schemeClr val="bg2"/>
                </a:solidFill>
              </a:rPr>
              <a:t>/</a:t>
            </a:r>
            <a:r>
              <a:rPr lang="en-US" sz="1400" dirty="0" err="1">
                <a:solidFill>
                  <a:schemeClr val="bg2"/>
                </a:solidFill>
              </a:rPr>
              <a:t>SetupBLT.cmake</a:t>
            </a:r>
            <a:r>
              <a:rPr lang="en-US" sz="1400" dirty="0">
                <a:solidFill>
                  <a:schemeClr val="bg2"/>
                </a:solidFill>
              </a:rPr>
              <a:t>)</a:t>
            </a:r>
          </a:p>
          <a:p>
            <a:r>
              <a:rPr lang="en-US" sz="1400" b="1" dirty="0">
                <a:solidFill>
                  <a:schemeClr val="bg2"/>
                </a:solidFill>
                <a:latin typeface="Menlo" panose="020B0609030804020204" pitchFamily="49" charset="0"/>
              </a:rPr>
              <a:t>.</a:t>
            </a:r>
          </a:p>
          <a:p>
            <a:r>
              <a:rPr lang="en-US" sz="1400" b="1" dirty="0">
                <a:solidFill>
                  <a:schemeClr val="bg2"/>
                </a:solidFill>
                <a:latin typeface="Menlo" panose="020B0609030804020204" pitchFamily="49" charset="0"/>
              </a:rPr>
              <a:t>git clone https://</a:t>
            </a:r>
            <a:r>
              <a:rPr lang="en-US" sz="1400" b="1" dirty="0" err="1">
                <a:solidFill>
                  <a:schemeClr val="bg2"/>
                </a:solidFill>
                <a:latin typeface="Menlo" panose="020B0609030804020204" pitchFamily="49" charset="0"/>
              </a:rPr>
              <a:t>github.com</a:t>
            </a:r>
            <a:r>
              <a:rPr lang="en-US" sz="1400" b="1" dirty="0">
                <a:solidFill>
                  <a:schemeClr val="bg2"/>
                </a:solidFill>
                <a:latin typeface="Menlo" panose="020B0609030804020204" pitchFamily="49" charset="0"/>
              </a:rPr>
              <a:t>/LLNL/</a:t>
            </a:r>
            <a:r>
              <a:rPr lang="en-US" sz="1400" b="1" dirty="0" err="1">
                <a:solidFill>
                  <a:schemeClr val="bg2"/>
                </a:solidFill>
                <a:latin typeface="Menlo" panose="020B0609030804020204" pitchFamily="49" charset="0"/>
              </a:rPr>
              <a:t>blt</a:t>
            </a:r>
            <a:r>
              <a:rPr lang="en-US" sz="1400" b="1" dirty="0">
                <a:solidFill>
                  <a:schemeClr val="bg2"/>
                </a:solidFill>
                <a:latin typeface="Menlo" panose="020B0609030804020204" pitchFamily="49" charset="0"/>
              </a:rPr>
              <a:t>/</a:t>
            </a:r>
          </a:p>
          <a:p>
            <a:r>
              <a:rPr lang="en-US" sz="1400" b="1" dirty="0" err="1">
                <a:solidFill>
                  <a:schemeClr val="bg2"/>
                </a:solidFill>
                <a:latin typeface="Menlo" panose="020B0609030804020204" pitchFamily="49" charset="0"/>
              </a:rPr>
              <a:t>mkdir</a:t>
            </a:r>
            <a:r>
              <a:rPr lang="en-US" sz="1400" b="1" dirty="0">
                <a:solidFill>
                  <a:schemeClr val="bg2"/>
                </a:solidFill>
                <a:latin typeface="Menlo" panose="020B0609030804020204" pitchFamily="49" charset="0"/>
              </a:rPr>
              <a:t> build &amp;&amp; cd build</a:t>
            </a:r>
          </a:p>
          <a:p>
            <a:r>
              <a:rPr lang="en-US" sz="1400" b="1" dirty="0">
                <a:solidFill>
                  <a:schemeClr val="bg2"/>
                </a:solidFill>
                <a:latin typeface="Menlo" panose="020B0609030804020204" pitchFamily="49" charset="0"/>
              </a:rPr>
              <a:t>make –j &amp;&amp; make test</a:t>
            </a:r>
          </a:p>
        </p:txBody>
      </p:sp>
      <p:sp>
        <p:nvSpPr>
          <p:cNvPr id="9" name="Rectangle 8">
            <a:extLst>
              <a:ext uri="{FF2B5EF4-FFF2-40B4-BE49-F238E27FC236}">
                <a16:creationId xmlns:a16="http://schemas.microsoft.com/office/drawing/2014/main" id="{1006434A-0222-5643-8057-D12E2DDA8E3D}"/>
              </a:ext>
            </a:extLst>
          </p:cNvPr>
          <p:cNvSpPr/>
          <p:nvPr/>
        </p:nvSpPr>
        <p:spPr>
          <a:xfrm>
            <a:off x="450167" y="3243405"/>
            <a:ext cx="8059652" cy="3046988"/>
          </a:xfrm>
          <a:prstGeom prst="rect">
            <a:avLst/>
          </a:prstGeom>
          <a:solidFill>
            <a:schemeClr val="tx1">
              <a:lumMod val="50000"/>
              <a:lumOff val="50000"/>
            </a:schemeClr>
          </a:solidFill>
        </p:spPr>
        <p:txBody>
          <a:bodyPr wrap="square">
            <a:spAutoFit/>
          </a:bodyPr>
          <a:lstStyle/>
          <a:p>
            <a:r>
              <a:rPr lang="en-US" sz="1600" b="1" dirty="0">
                <a:solidFill>
                  <a:schemeClr val="bg1"/>
                </a:solidFill>
              </a:rPr>
              <a:t>...</a:t>
            </a:r>
          </a:p>
          <a:p>
            <a:r>
              <a:rPr lang="en-US" sz="1600" b="1" dirty="0">
                <a:solidFill>
                  <a:schemeClr val="bg1"/>
                </a:solidFill>
              </a:rPr>
              <a:t>[100%] </a:t>
            </a:r>
            <a:r>
              <a:rPr lang="en-US" sz="1600" b="1" dirty="0">
                <a:solidFill>
                  <a:srgbClr val="15FF04"/>
                </a:solidFill>
              </a:rPr>
              <a:t>Linking CXX executable ../../../tests/</a:t>
            </a:r>
            <a:r>
              <a:rPr lang="en-US" sz="1600" b="1" dirty="0" err="1">
                <a:solidFill>
                  <a:srgbClr val="15FF04"/>
                </a:solidFill>
              </a:rPr>
              <a:t>blt_gtest_smoke</a:t>
            </a:r>
            <a:endParaRPr lang="en-US" sz="1600" b="1" dirty="0">
              <a:solidFill>
                <a:srgbClr val="15FF04"/>
              </a:solidFill>
            </a:endParaRPr>
          </a:p>
          <a:p>
            <a:r>
              <a:rPr lang="en-US" sz="1600" b="1" dirty="0">
                <a:solidFill>
                  <a:schemeClr val="bg1"/>
                </a:solidFill>
              </a:rPr>
              <a:t>[100%] Built target </a:t>
            </a:r>
            <a:r>
              <a:rPr lang="en-US" sz="1600" b="1" dirty="0" err="1">
                <a:solidFill>
                  <a:schemeClr val="bg1"/>
                </a:solidFill>
              </a:rPr>
              <a:t>blt_gtest_smoke</a:t>
            </a:r>
            <a:endParaRPr lang="en-US" sz="1600" b="1" dirty="0">
              <a:solidFill>
                <a:schemeClr val="bg1"/>
              </a:solidFill>
            </a:endParaRPr>
          </a:p>
          <a:p>
            <a:r>
              <a:rPr lang="en-US" sz="1600" b="1" dirty="0">
                <a:solidFill>
                  <a:schemeClr val="bg1"/>
                </a:solidFill>
              </a:rPr>
              <a:t>mac0103234:build 99r$ make test</a:t>
            </a:r>
          </a:p>
          <a:p>
            <a:r>
              <a:rPr lang="en-US" sz="1600" b="1" dirty="0">
                <a:solidFill>
                  <a:schemeClr val="bg1"/>
                </a:solidFill>
              </a:rPr>
              <a:t>Running tests...</a:t>
            </a:r>
          </a:p>
          <a:p>
            <a:r>
              <a:rPr lang="en-US" sz="1600" b="1" dirty="0">
                <a:solidFill>
                  <a:schemeClr val="bg1"/>
                </a:solidFill>
              </a:rPr>
              <a:t>Test project /Users/99r/work/</a:t>
            </a:r>
            <a:r>
              <a:rPr lang="en-US" sz="1600" b="1" dirty="0" err="1">
                <a:solidFill>
                  <a:schemeClr val="bg1"/>
                </a:solidFill>
              </a:rPr>
              <a:t>autoQCT</a:t>
            </a:r>
            <a:r>
              <a:rPr lang="en-US" sz="1600" b="1" dirty="0">
                <a:solidFill>
                  <a:schemeClr val="bg1"/>
                </a:solidFill>
              </a:rPr>
              <a:t>/</a:t>
            </a:r>
            <a:r>
              <a:rPr lang="en-US" sz="1600" b="1" dirty="0" err="1">
                <a:solidFill>
                  <a:schemeClr val="bg1"/>
                </a:solidFill>
              </a:rPr>
              <a:t>blank_project</a:t>
            </a:r>
            <a:r>
              <a:rPr lang="en-US" sz="1600" b="1" dirty="0">
                <a:solidFill>
                  <a:schemeClr val="bg1"/>
                </a:solidFill>
              </a:rPr>
              <a:t>/build</a:t>
            </a:r>
          </a:p>
          <a:p>
            <a:r>
              <a:rPr lang="en-US" sz="1600" b="1" dirty="0">
                <a:solidFill>
                  <a:schemeClr val="bg1"/>
                </a:solidFill>
              </a:rPr>
              <a:t>    Start 1: </a:t>
            </a:r>
            <a:r>
              <a:rPr lang="en-US" sz="1600" b="1" dirty="0" err="1">
                <a:solidFill>
                  <a:schemeClr val="bg1"/>
                </a:solidFill>
              </a:rPr>
              <a:t>blt_gtest_smoke</a:t>
            </a:r>
            <a:endParaRPr lang="en-US" sz="1600" b="1" dirty="0">
              <a:solidFill>
                <a:schemeClr val="bg1"/>
              </a:solidFill>
            </a:endParaRPr>
          </a:p>
          <a:p>
            <a:r>
              <a:rPr lang="en-US" sz="1600" b="1" dirty="0">
                <a:solidFill>
                  <a:schemeClr val="bg1"/>
                </a:solidFill>
              </a:rPr>
              <a:t>1/1 Test #1: </a:t>
            </a:r>
            <a:r>
              <a:rPr lang="en-US" sz="1600" b="1" dirty="0" err="1">
                <a:solidFill>
                  <a:schemeClr val="bg1"/>
                </a:solidFill>
              </a:rPr>
              <a:t>blt_gtest_smoke</a:t>
            </a:r>
            <a:r>
              <a:rPr lang="en-US" sz="1600" b="1" dirty="0">
                <a:solidFill>
                  <a:schemeClr val="bg1"/>
                </a:solidFill>
              </a:rPr>
              <a:t> ..................   Passed    0.46 sec</a:t>
            </a:r>
          </a:p>
          <a:p>
            <a:endParaRPr lang="en-US" sz="1600" b="1" dirty="0">
              <a:solidFill>
                <a:schemeClr val="bg1"/>
              </a:solidFill>
            </a:endParaRPr>
          </a:p>
          <a:p>
            <a:r>
              <a:rPr lang="en-US" sz="1600" b="1" dirty="0">
                <a:solidFill>
                  <a:srgbClr val="15FF04"/>
                </a:solidFill>
              </a:rPr>
              <a:t>100% tests passed</a:t>
            </a:r>
            <a:r>
              <a:rPr lang="en-US" sz="1600" b="1" dirty="0">
                <a:solidFill>
                  <a:schemeClr val="bg1"/>
                </a:solidFill>
              </a:rPr>
              <a:t>, 0 tests failed out of 1</a:t>
            </a:r>
          </a:p>
          <a:p>
            <a:endParaRPr lang="en-US" sz="1600" b="1" dirty="0">
              <a:solidFill>
                <a:schemeClr val="bg1"/>
              </a:solidFill>
            </a:endParaRPr>
          </a:p>
          <a:p>
            <a:r>
              <a:rPr lang="en-US" sz="1600" b="1" dirty="0">
                <a:solidFill>
                  <a:schemeClr val="bg1"/>
                </a:solidFill>
              </a:rPr>
              <a:t>Total Test time (real) =   0.46 sec</a:t>
            </a:r>
          </a:p>
        </p:txBody>
      </p:sp>
      <p:pic>
        <p:nvPicPr>
          <p:cNvPr id="2050" name="Picture 2" descr="BLT">
            <a:extLst>
              <a:ext uri="{FF2B5EF4-FFF2-40B4-BE49-F238E27FC236}">
                <a16:creationId xmlns:a16="http://schemas.microsoft.com/office/drawing/2014/main" id="{F84D9ECA-1B57-A54E-A577-FC9E19AE95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3725" y="420500"/>
            <a:ext cx="3372223" cy="2213021"/>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16BE4D80-B84A-D24B-8C7E-529A4A226712}"/>
              </a:ext>
            </a:extLst>
          </p:cNvPr>
          <p:cNvSpPr txBox="1"/>
          <p:nvPr/>
        </p:nvSpPr>
        <p:spPr>
          <a:xfrm>
            <a:off x="6664617" y="2583825"/>
            <a:ext cx="2530438" cy="433965"/>
          </a:xfrm>
          <a:prstGeom prst="rect">
            <a:avLst/>
          </a:prstGeom>
          <a:noFill/>
        </p:spPr>
        <p:txBody>
          <a:bodyPr wrap="square" lIns="118872" tIns="91440" rIns="118872" bIns="91440" rtlCol="0" anchor="ctr" anchorCtr="0">
            <a:spAutoFit/>
          </a:bodyPr>
          <a:lstStyle/>
          <a:p>
            <a:pPr>
              <a:lnSpc>
                <a:spcPct val="90000"/>
              </a:lnSpc>
            </a:pPr>
            <a:r>
              <a:rPr lang="en-US" dirty="0" err="1">
                <a:hlinkClick r:id="rId4"/>
              </a:rPr>
              <a:t>llnl-blt.readthedocs.io</a:t>
            </a:r>
            <a:endParaRPr lang="en-US" dirty="0"/>
          </a:p>
        </p:txBody>
      </p:sp>
    </p:spTree>
    <p:extLst>
      <p:ext uri="{BB962C8B-B14F-4D97-AF65-F5344CB8AC3E}">
        <p14:creationId xmlns:p14="http://schemas.microsoft.com/office/powerpoint/2010/main" val="19254228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76EEB-43E1-F64D-85B5-5CC6AD754298}"/>
              </a:ext>
            </a:extLst>
          </p:cNvPr>
          <p:cNvSpPr>
            <a:spLocks noGrp="1"/>
          </p:cNvSpPr>
          <p:nvPr>
            <p:ph type="title"/>
          </p:nvPr>
        </p:nvSpPr>
        <p:spPr/>
        <p:txBody>
          <a:bodyPr/>
          <a:lstStyle/>
          <a:p>
            <a:r>
              <a:rPr lang="en-US" dirty="0"/>
              <a:t>Going Further</a:t>
            </a:r>
          </a:p>
        </p:txBody>
      </p:sp>
      <p:sp>
        <p:nvSpPr>
          <p:cNvPr id="3" name="Content Placeholder 2">
            <a:extLst>
              <a:ext uri="{FF2B5EF4-FFF2-40B4-BE49-F238E27FC236}">
                <a16:creationId xmlns:a16="http://schemas.microsoft.com/office/drawing/2014/main" id="{41764CD8-1A86-7F41-BF28-CD89A699A75F}"/>
              </a:ext>
            </a:extLst>
          </p:cNvPr>
          <p:cNvSpPr>
            <a:spLocks noGrp="1"/>
          </p:cNvSpPr>
          <p:nvPr>
            <p:ph idx="1"/>
          </p:nvPr>
        </p:nvSpPr>
        <p:spPr/>
        <p:txBody>
          <a:bodyPr/>
          <a:lstStyle/>
          <a:p>
            <a:r>
              <a:rPr lang="en-US" sz="2800" dirty="0"/>
              <a:t>C, C++, Fortran</a:t>
            </a:r>
          </a:p>
          <a:p>
            <a:pPr lvl="1"/>
            <a:r>
              <a:rPr lang="en-US" sz="2400" dirty="0"/>
              <a:t>Running and Reporting Tests: </a:t>
            </a:r>
            <a:r>
              <a:rPr lang="en-US" sz="2400" dirty="0" err="1"/>
              <a:t>ctest</a:t>
            </a:r>
            <a:r>
              <a:rPr lang="en-US" sz="2400" dirty="0"/>
              <a:t> / </a:t>
            </a:r>
            <a:r>
              <a:rPr lang="en-US" sz="2400" dirty="0" err="1"/>
              <a:t>cdash</a:t>
            </a:r>
            <a:endParaRPr lang="en-US" sz="2400" dirty="0"/>
          </a:p>
          <a:p>
            <a:pPr lvl="1"/>
            <a:r>
              <a:rPr lang="en-US" sz="2400" dirty="0"/>
              <a:t>Code Coverage: </a:t>
            </a:r>
            <a:r>
              <a:rPr lang="en-US" sz="2400" dirty="0" err="1"/>
              <a:t>gcov</a:t>
            </a:r>
            <a:r>
              <a:rPr lang="en-US" sz="2400" dirty="0"/>
              <a:t> / </a:t>
            </a:r>
            <a:r>
              <a:rPr lang="en-US" sz="2400" dirty="0" err="1"/>
              <a:t>lcov</a:t>
            </a:r>
            <a:r>
              <a:rPr lang="en-US" sz="2400" dirty="0"/>
              <a:t> (C, C++, Fortran)</a:t>
            </a:r>
          </a:p>
          <a:p>
            <a:pPr lvl="1"/>
            <a:r>
              <a:rPr lang="en-US" sz="2400" dirty="0"/>
              <a:t>Static Analysis: clang-tidy (only C, C++)</a:t>
            </a:r>
          </a:p>
          <a:p>
            <a:r>
              <a:rPr lang="en-US" sz="2800" dirty="0"/>
              <a:t>Python</a:t>
            </a:r>
          </a:p>
          <a:p>
            <a:pPr lvl="1"/>
            <a:r>
              <a:rPr lang="en-US" sz="2400" dirty="0"/>
              <a:t>Running and Reporting Tests: </a:t>
            </a:r>
            <a:r>
              <a:rPr lang="en-US" sz="2400" dirty="0" err="1"/>
              <a:t>pytest</a:t>
            </a:r>
            <a:r>
              <a:rPr lang="en-US" sz="2400" dirty="0"/>
              <a:t> / </a:t>
            </a:r>
            <a:r>
              <a:rPr lang="en-US" sz="2400" dirty="0" err="1"/>
              <a:t>unittest</a:t>
            </a:r>
            <a:r>
              <a:rPr lang="en-US" sz="2400" dirty="0"/>
              <a:t> / nose</a:t>
            </a:r>
          </a:p>
          <a:p>
            <a:pPr lvl="1"/>
            <a:r>
              <a:rPr lang="en-US" sz="2400" dirty="0"/>
              <a:t>Code Coverage: </a:t>
            </a:r>
            <a:r>
              <a:rPr lang="en-US" sz="2400" dirty="0" err="1"/>
              <a:t>pytest-cov</a:t>
            </a:r>
            <a:endParaRPr lang="en-US" sz="2400" dirty="0"/>
          </a:p>
          <a:p>
            <a:pPr lvl="1"/>
            <a:r>
              <a:rPr lang="en-US" sz="2400" dirty="0"/>
              <a:t>Static Analysis: </a:t>
            </a:r>
            <a:r>
              <a:rPr lang="en-US" sz="2400" dirty="0" err="1"/>
              <a:t>pylint</a:t>
            </a:r>
            <a:r>
              <a:rPr lang="en-US" sz="2400" dirty="0"/>
              <a:t> / flake8</a:t>
            </a:r>
            <a:endParaRPr lang="en-US" dirty="0"/>
          </a:p>
          <a:p>
            <a:pPr lvl="1"/>
            <a:endParaRPr lang="en-US" dirty="0"/>
          </a:p>
        </p:txBody>
      </p:sp>
    </p:spTree>
    <p:extLst>
      <p:ext uri="{BB962C8B-B14F-4D97-AF65-F5344CB8AC3E}">
        <p14:creationId xmlns:p14="http://schemas.microsoft.com/office/powerpoint/2010/main" val="22309849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5031832-2156-504F-B8AF-48ABE34B424D}"/>
              </a:ext>
            </a:extLst>
          </p:cNvPr>
          <p:cNvSpPr>
            <a:spLocks noGrp="1"/>
          </p:cNvSpPr>
          <p:nvPr>
            <p:ph idx="1"/>
          </p:nvPr>
        </p:nvSpPr>
        <p:spPr>
          <a:xfrm>
            <a:off x="609443" y="1385204"/>
            <a:ext cx="6470978" cy="4422776"/>
          </a:xfrm>
        </p:spPr>
        <p:txBody>
          <a:bodyPr/>
          <a:lstStyle/>
          <a:p>
            <a:r>
              <a:rPr lang="en-US" sz="2200" dirty="0"/>
              <a:t>Expose parts of the code that aren’t being tested</a:t>
            </a:r>
          </a:p>
          <a:p>
            <a:pPr lvl="1"/>
            <a:r>
              <a:rPr lang="en-US" sz="1900" dirty="0" err="1"/>
              <a:t>gcov</a:t>
            </a:r>
            <a:r>
              <a:rPr lang="en-US" sz="1900" dirty="0"/>
              <a:t> - standard utility with the GNU compiler collection suite (we will use it in the next few slides)</a:t>
            </a:r>
          </a:p>
          <a:p>
            <a:pPr lvl="1"/>
            <a:r>
              <a:rPr lang="en-US" sz="1900" dirty="0"/>
              <a:t>Compile/link with –coverage &amp; turn off optimization</a:t>
            </a:r>
          </a:p>
          <a:p>
            <a:pPr lvl="1"/>
            <a:r>
              <a:rPr lang="en-US" sz="1900" dirty="0"/>
              <a:t>counts the number of times each statement is executed</a:t>
            </a:r>
          </a:p>
          <a:p>
            <a:r>
              <a:rPr lang="en-US" sz="2200" dirty="0" err="1"/>
              <a:t>gcov</a:t>
            </a:r>
            <a:r>
              <a:rPr lang="en-US" sz="2200" dirty="0"/>
              <a:t> also works for C and Fortran</a:t>
            </a:r>
          </a:p>
          <a:p>
            <a:pPr lvl="1"/>
            <a:r>
              <a:rPr lang="en-US" sz="1900" dirty="0"/>
              <a:t>Other tools exist for other languages</a:t>
            </a:r>
          </a:p>
          <a:p>
            <a:pPr lvl="1"/>
            <a:r>
              <a:rPr lang="en-US" sz="1900" dirty="0" err="1"/>
              <a:t>JCov</a:t>
            </a:r>
            <a:r>
              <a:rPr lang="en-US" sz="1900" dirty="0"/>
              <a:t> for Java</a:t>
            </a:r>
          </a:p>
          <a:p>
            <a:pPr lvl="1"/>
            <a:r>
              <a:rPr lang="en-US" sz="1900" dirty="0" err="1"/>
              <a:t>Coverage.py</a:t>
            </a:r>
            <a:r>
              <a:rPr lang="en-US" sz="1900" dirty="0"/>
              <a:t> for python</a:t>
            </a:r>
          </a:p>
          <a:p>
            <a:pPr lvl="1"/>
            <a:r>
              <a:rPr lang="en-US" sz="1900" dirty="0" err="1"/>
              <a:t>Devel</a:t>
            </a:r>
            <a:r>
              <a:rPr lang="en-US" sz="1900" dirty="0"/>
              <a:t>::Cover for </a:t>
            </a:r>
            <a:r>
              <a:rPr lang="en-US" sz="1900" dirty="0" err="1"/>
              <a:t>perl</a:t>
            </a:r>
            <a:endParaRPr lang="en-US" sz="1900" dirty="0"/>
          </a:p>
          <a:p>
            <a:pPr lvl="1"/>
            <a:r>
              <a:rPr lang="en-US" sz="1900" dirty="0"/>
              <a:t>profile for MATLAB</a:t>
            </a:r>
          </a:p>
          <a:p>
            <a:endParaRPr lang="en-US" sz="2000" dirty="0"/>
          </a:p>
        </p:txBody>
      </p:sp>
      <p:sp>
        <p:nvSpPr>
          <p:cNvPr id="4" name="Text Placeholder 3">
            <a:extLst>
              <a:ext uri="{FF2B5EF4-FFF2-40B4-BE49-F238E27FC236}">
                <a16:creationId xmlns:a16="http://schemas.microsoft.com/office/drawing/2014/main" id="{F62A6E05-B1BD-534E-884C-E62949A07353}"/>
              </a:ext>
            </a:extLst>
          </p:cNvPr>
          <p:cNvSpPr>
            <a:spLocks noGrp="1"/>
          </p:cNvSpPr>
          <p:nvPr>
            <p:ph type="body" sz="quarter" idx="12"/>
          </p:nvPr>
        </p:nvSpPr>
        <p:spPr>
          <a:xfrm>
            <a:off x="609442" y="853958"/>
            <a:ext cx="11160961" cy="499715"/>
          </a:xfrm>
        </p:spPr>
        <p:txBody>
          <a:bodyPr/>
          <a:lstStyle/>
          <a:p>
            <a:r>
              <a:rPr lang="en-US" dirty="0"/>
              <a:t>Code coverage tools</a:t>
            </a:r>
          </a:p>
          <a:p>
            <a:endParaRPr lang="en-US" dirty="0"/>
          </a:p>
        </p:txBody>
      </p:sp>
      <p:sp>
        <p:nvSpPr>
          <p:cNvPr id="2" name="Title 1">
            <a:extLst>
              <a:ext uri="{FF2B5EF4-FFF2-40B4-BE49-F238E27FC236}">
                <a16:creationId xmlns:a16="http://schemas.microsoft.com/office/drawing/2014/main" id="{75E86857-8815-FB42-AB5A-F79919C28FB0}"/>
              </a:ext>
            </a:extLst>
          </p:cNvPr>
          <p:cNvSpPr>
            <a:spLocks noGrp="1"/>
          </p:cNvSpPr>
          <p:nvPr>
            <p:ph type="title"/>
          </p:nvPr>
        </p:nvSpPr>
        <p:spPr/>
        <p:txBody>
          <a:bodyPr/>
          <a:lstStyle/>
          <a:p>
            <a:r>
              <a:rPr lang="en-US" dirty="0"/>
              <a:t>How do we determine what other tests are needed?</a:t>
            </a:r>
          </a:p>
        </p:txBody>
      </p:sp>
      <p:sp>
        <p:nvSpPr>
          <p:cNvPr id="7" name="Content Placeholder 2">
            <a:extLst>
              <a:ext uri="{FF2B5EF4-FFF2-40B4-BE49-F238E27FC236}">
                <a16:creationId xmlns:a16="http://schemas.microsoft.com/office/drawing/2014/main" id="{B0AC3198-6740-CB42-9C0C-C51FE1D7A69F}"/>
              </a:ext>
            </a:extLst>
          </p:cNvPr>
          <p:cNvSpPr txBox="1">
            <a:spLocks/>
          </p:cNvSpPr>
          <p:nvPr/>
        </p:nvSpPr>
        <p:spPr bwMode="auto">
          <a:xfrm>
            <a:off x="7103631" y="1413172"/>
            <a:ext cx="4527211" cy="393067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fontScale="92500" lnSpcReduction="10000"/>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baseline="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err="1"/>
              <a:t>Lcov</a:t>
            </a:r>
            <a:r>
              <a:rPr lang="en-US" dirty="0"/>
              <a:t> </a:t>
            </a:r>
          </a:p>
          <a:p>
            <a:pPr lvl="1"/>
            <a:r>
              <a:rPr lang="en-US" dirty="0"/>
              <a:t>a graphical front-end for </a:t>
            </a:r>
            <a:r>
              <a:rPr lang="en-US" dirty="0" err="1"/>
              <a:t>gcov</a:t>
            </a:r>
            <a:endParaRPr lang="en-US" dirty="0"/>
          </a:p>
          <a:p>
            <a:pPr lvl="1"/>
            <a:r>
              <a:rPr lang="en-US" dirty="0"/>
              <a:t>available at http://</a:t>
            </a:r>
            <a:r>
              <a:rPr lang="en-US" dirty="0" err="1"/>
              <a:t>ltp.sourceforge.net</a:t>
            </a:r>
            <a:r>
              <a:rPr lang="en-US" dirty="0"/>
              <a:t>/coverage/</a:t>
            </a:r>
            <a:r>
              <a:rPr lang="en-US" dirty="0" err="1"/>
              <a:t>lcov.php</a:t>
            </a:r>
            <a:r>
              <a:rPr lang="en-US" dirty="0"/>
              <a:t> </a:t>
            </a:r>
          </a:p>
          <a:p>
            <a:pPr lvl="1"/>
            <a:r>
              <a:rPr lang="en-US" dirty="0" err="1"/>
              <a:t>Codecov.io</a:t>
            </a:r>
            <a:r>
              <a:rPr lang="en-US" dirty="0"/>
              <a:t> in CI module </a:t>
            </a:r>
          </a:p>
          <a:p>
            <a:r>
              <a:rPr lang="en-US" dirty="0"/>
              <a:t>Hosted servers (e.g. coveralls, </a:t>
            </a:r>
            <a:r>
              <a:rPr lang="en-US" dirty="0" err="1"/>
              <a:t>codecov</a:t>
            </a:r>
            <a:r>
              <a:rPr lang="en-US" dirty="0"/>
              <a:t>)</a:t>
            </a:r>
          </a:p>
          <a:p>
            <a:r>
              <a:rPr lang="en-US" dirty="0"/>
              <a:t>graphical visualization of results</a:t>
            </a:r>
          </a:p>
          <a:p>
            <a:r>
              <a:rPr lang="en-US" dirty="0"/>
              <a:t>push results to server through continuous integration server</a:t>
            </a:r>
          </a:p>
          <a:p>
            <a:endParaRPr lang="en-US" dirty="0"/>
          </a:p>
          <a:p>
            <a:endParaRPr lang="en-US" dirty="0"/>
          </a:p>
          <a:p>
            <a:endParaRPr lang="en-US" dirty="0"/>
          </a:p>
        </p:txBody>
      </p:sp>
    </p:spTree>
    <p:extLst>
      <p:ext uri="{BB962C8B-B14F-4D97-AF65-F5344CB8AC3E}">
        <p14:creationId xmlns:p14="http://schemas.microsoft.com/office/powerpoint/2010/main" val="9608311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descr="A screenshot of a cell phone&#10;&#10;Description automatically generated">
            <a:extLst>
              <a:ext uri="{FF2B5EF4-FFF2-40B4-BE49-F238E27FC236}">
                <a16:creationId xmlns:a16="http://schemas.microsoft.com/office/drawing/2014/main" id="{A118D715-0962-0743-95A9-DFAF97E858C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9730" y="3218598"/>
            <a:ext cx="4720590" cy="2602189"/>
          </a:xfrm>
          <a:prstGeom prst="rect">
            <a:avLst/>
          </a:prstGeom>
        </p:spPr>
      </p:pic>
      <p:pic>
        <p:nvPicPr>
          <p:cNvPr id="12" name="Picture 11">
            <a:extLst>
              <a:ext uri="{FF2B5EF4-FFF2-40B4-BE49-F238E27FC236}">
                <a16:creationId xmlns:a16="http://schemas.microsoft.com/office/drawing/2014/main" id="{B2C0FA68-A2C4-BD4D-B6C9-1B8088DEEBC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49531" y="2956748"/>
            <a:ext cx="6788702" cy="3110613"/>
          </a:xfrm>
          <a:prstGeom prst="rect">
            <a:avLst/>
          </a:prstGeom>
        </p:spPr>
      </p:pic>
      <p:sp>
        <p:nvSpPr>
          <p:cNvPr id="13" name="Content Placeholder 2">
            <a:extLst>
              <a:ext uri="{FF2B5EF4-FFF2-40B4-BE49-F238E27FC236}">
                <a16:creationId xmlns:a16="http://schemas.microsoft.com/office/drawing/2014/main" id="{6F999DBB-12B1-1841-9D89-7EE1B1D8B648}"/>
              </a:ext>
            </a:extLst>
          </p:cNvPr>
          <p:cNvSpPr txBox="1">
            <a:spLocks/>
          </p:cNvSpPr>
          <p:nvPr/>
        </p:nvSpPr>
        <p:spPr bwMode="auto">
          <a:xfrm>
            <a:off x="199730" y="1035852"/>
            <a:ext cx="5000663" cy="1878797"/>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fontScale="92500" lnSpcReduction="20000"/>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baseline="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Example of heat equation</a:t>
            </a:r>
          </a:p>
          <a:p>
            <a:pPr lvl="1"/>
            <a:r>
              <a:rPr lang="en-US" dirty="0"/>
              <a:t>Add -coverage as shown below to </a:t>
            </a:r>
            <a:r>
              <a:rPr lang="en-US" dirty="0" err="1"/>
              <a:t>Makefile</a:t>
            </a:r>
            <a:endParaRPr lang="en-US" dirty="0"/>
          </a:p>
          <a:p>
            <a:pPr lvl="1"/>
            <a:r>
              <a:rPr lang="en-US" dirty="0"/>
              <a:t>Run ./heat </a:t>
            </a:r>
            <a:r>
              <a:rPr lang="en-US" dirty="0" err="1"/>
              <a:t>runame</a:t>
            </a:r>
            <a:r>
              <a:rPr lang="en-US" dirty="0"/>
              <a:t>=“</a:t>
            </a:r>
            <a:r>
              <a:rPr lang="en-US" dirty="0" err="1"/>
              <a:t>ftcs_results</a:t>
            </a:r>
            <a:r>
              <a:rPr lang="en-US" dirty="0"/>
              <a:t>”</a:t>
            </a:r>
          </a:p>
          <a:p>
            <a:pPr lvl="1"/>
            <a:r>
              <a:rPr lang="en-US" dirty="0"/>
              <a:t>Run </a:t>
            </a:r>
            <a:r>
              <a:rPr lang="en-US" dirty="0" err="1"/>
              <a:t>gcov</a:t>
            </a:r>
            <a:r>
              <a:rPr lang="en-US" dirty="0"/>
              <a:t> </a:t>
            </a:r>
            <a:r>
              <a:rPr lang="en-US" dirty="0" err="1"/>
              <a:t>heat.C</a:t>
            </a:r>
            <a:endParaRPr lang="en-US" dirty="0"/>
          </a:p>
          <a:p>
            <a:pPr lvl="1"/>
            <a:r>
              <a:rPr lang="en-US" dirty="0"/>
              <a:t>Examine </a:t>
            </a:r>
            <a:r>
              <a:rPr lang="en-US" dirty="0" err="1"/>
              <a:t>heat.C.gcov</a:t>
            </a:r>
            <a:endParaRPr lang="en-US" dirty="0"/>
          </a:p>
          <a:p>
            <a:endParaRPr lang="en-US" dirty="0"/>
          </a:p>
          <a:p>
            <a:pPr lvl="1"/>
            <a:endParaRPr lang="en-US" dirty="0"/>
          </a:p>
          <a:p>
            <a:pPr lvl="1"/>
            <a:endParaRPr lang="en-US" b="1" dirty="0">
              <a:solidFill>
                <a:schemeClr val="accent6">
                  <a:lumMod val="75000"/>
                </a:schemeClr>
              </a:solidFill>
            </a:endParaRPr>
          </a:p>
        </p:txBody>
      </p:sp>
      <p:sp>
        <p:nvSpPr>
          <p:cNvPr id="15" name="Content Placeholder 2">
            <a:extLst>
              <a:ext uri="{FF2B5EF4-FFF2-40B4-BE49-F238E27FC236}">
                <a16:creationId xmlns:a16="http://schemas.microsoft.com/office/drawing/2014/main" id="{F6D4692D-62D5-7C41-A0F1-C8834FE69CF0}"/>
              </a:ext>
            </a:extLst>
          </p:cNvPr>
          <p:cNvSpPr txBox="1">
            <a:spLocks/>
          </p:cNvSpPr>
          <p:nvPr/>
        </p:nvSpPr>
        <p:spPr bwMode="auto">
          <a:xfrm>
            <a:off x="5743280" y="1029766"/>
            <a:ext cx="5994953" cy="168177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baseline="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dirty="0"/>
              <a:t>A dash indicates non-executable line</a:t>
            </a:r>
          </a:p>
          <a:p>
            <a:r>
              <a:rPr lang="en-US" sz="2000" dirty="0"/>
              <a:t>A number indicated the times the line was called</a:t>
            </a:r>
          </a:p>
          <a:p>
            <a:r>
              <a:rPr lang="en-US" sz="2000" dirty="0"/>
              <a:t>##### indicates line wasn’t exercised</a:t>
            </a:r>
            <a:endParaRPr lang="en-US" sz="1800" dirty="0"/>
          </a:p>
          <a:p>
            <a:pPr lvl="1"/>
            <a:endParaRPr lang="en-US" sz="1800" b="1" dirty="0">
              <a:solidFill>
                <a:schemeClr val="accent6">
                  <a:lumMod val="75000"/>
                </a:schemeClr>
              </a:solidFill>
            </a:endParaRPr>
          </a:p>
        </p:txBody>
      </p:sp>
      <p:sp>
        <p:nvSpPr>
          <p:cNvPr id="14" name="Title 1">
            <a:extLst>
              <a:ext uri="{FF2B5EF4-FFF2-40B4-BE49-F238E27FC236}">
                <a16:creationId xmlns:a16="http://schemas.microsoft.com/office/drawing/2014/main" id="{2F506FA7-26D4-9C48-99BC-EF935F79E651}"/>
              </a:ext>
            </a:extLst>
          </p:cNvPr>
          <p:cNvSpPr>
            <a:spLocks noGrp="1"/>
          </p:cNvSpPr>
          <p:nvPr>
            <p:ph type="title"/>
          </p:nvPr>
        </p:nvSpPr>
        <p:spPr>
          <a:xfrm>
            <a:off x="365760" y="411480"/>
            <a:ext cx="11372473" cy="914400"/>
          </a:xfrm>
        </p:spPr>
        <p:txBody>
          <a:bodyPr/>
          <a:lstStyle/>
          <a:p>
            <a:r>
              <a:rPr lang="en-US" dirty="0"/>
              <a:t>Checking coverage Example</a:t>
            </a:r>
          </a:p>
        </p:txBody>
      </p:sp>
    </p:spTree>
    <p:extLst>
      <p:ext uri="{BB962C8B-B14F-4D97-AF65-F5344CB8AC3E}">
        <p14:creationId xmlns:p14="http://schemas.microsoft.com/office/powerpoint/2010/main" val="40294062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2C24D-D970-4D40-8F14-D70C10A96304}"/>
              </a:ext>
            </a:extLst>
          </p:cNvPr>
          <p:cNvSpPr>
            <a:spLocks noGrp="1"/>
          </p:cNvSpPr>
          <p:nvPr>
            <p:ph type="title"/>
          </p:nvPr>
        </p:nvSpPr>
        <p:spPr>
          <a:xfrm>
            <a:off x="363096" y="112911"/>
            <a:ext cx="11372473" cy="914400"/>
          </a:xfrm>
        </p:spPr>
        <p:txBody>
          <a:bodyPr/>
          <a:lstStyle/>
          <a:p>
            <a:r>
              <a:rPr lang="en-US" dirty="0"/>
              <a:t>License, Citation and Acknowledgements</a:t>
            </a:r>
          </a:p>
        </p:txBody>
      </p:sp>
      <p:sp>
        <p:nvSpPr>
          <p:cNvPr id="3" name="Content Placeholder 2">
            <a:extLst>
              <a:ext uri="{FF2B5EF4-FFF2-40B4-BE49-F238E27FC236}">
                <a16:creationId xmlns:a16="http://schemas.microsoft.com/office/drawing/2014/main" id="{0385A3AB-B258-4D59-B407-F7D57545A163}"/>
              </a:ext>
            </a:extLst>
          </p:cNvPr>
          <p:cNvSpPr>
            <a:spLocks noGrp="1"/>
          </p:cNvSpPr>
          <p:nvPr>
            <p:ph idx="1"/>
          </p:nvPr>
        </p:nvSpPr>
        <p:spPr>
          <a:xfrm>
            <a:off x="409507" y="570111"/>
            <a:ext cx="11369809" cy="4047778"/>
          </a:xfrm>
        </p:spPr>
        <p:txBody>
          <a:bodyPr/>
          <a:lstStyle/>
          <a:p>
            <a:pPr marL="0" indent="0">
              <a:buNone/>
            </a:pPr>
            <a:r>
              <a:rPr lang="en-US" sz="2000" b="1" dirty="0"/>
              <a:t>License and Citation</a:t>
            </a:r>
          </a:p>
          <a:p>
            <a:pPr>
              <a:spcBef>
                <a:spcPts val="400"/>
              </a:spcBef>
            </a:pPr>
            <a:r>
              <a:rPr lang="en-US" sz="1600" dirty="0"/>
              <a:t>This work is licensed under a </a:t>
            </a:r>
            <a:r>
              <a:rPr lang="en-US" sz="1600" dirty="0">
                <a:hlinkClick r:id="rId2"/>
              </a:rPr>
              <a:t>Creative</a:t>
            </a:r>
            <a:r>
              <a:rPr lang="en-US" sz="1600" dirty="0">
                <a:hlinkClick r:id="rId3"/>
              </a:rPr>
              <a:t> Commons Attribution 4.0 International License</a:t>
            </a:r>
            <a:r>
              <a:rPr lang="en-US" sz="1600" dirty="0"/>
              <a:t> (CC BY 4.0).</a:t>
            </a:r>
          </a:p>
          <a:p>
            <a:pPr>
              <a:spcBef>
                <a:spcPts val="400"/>
              </a:spcBef>
            </a:pPr>
            <a:r>
              <a:rPr lang="en-US" sz="1600" b="1" dirty="0"/>
              <a:t>The requested citation the overall tutorial is: David E. Bernholdt, Anshu Dubey, Patricia A. Grubel, Rinku K. Gupta, and David M. Rogers, Better Scientific Software tutorial, in ISC High Performance, online, 2021. DOI: </a:t>
            </a:r>
            <a:r>
              <a:rPr lang="en-US" sz="1600" b="1" dirty="0">
                <a:hlinkClick r:id="rId4"/>
              </a:rPr>
              <a:t>10.6084/m9.figshare.14642520</a:t>
            </a:r>
            <a:endParaRPr lang="en-US" sz="1600" b="1" dirty="0"/>
          </a:p>
          <a:p>
            <a:pPr>
              <a:spcBef>
                <a:spcPts val="400"/>
              </a:spcBef>
            </a:pPr>
            <a:r>
              <a:rPr lang="en-US" sz="1600" dirty="0"/>
              <a:t>Individual modules may be cited as </a:t>
            </a:r>
            <a:r>
              <a:rPr lang="en-US" sz="1600" i="1" dirty="0"/>
              <a:t>Speaker, Module Title</a:t>
            </a:r>
            <a:r>
              <a:rPr lang="en-US" sz="1600" dirty="0"/>
              <a:t>, in Better Scientific Software tutorial…</a:t>
            </a:r>
          </a:p>
          <a:p>
            <a:pPr marL="0" indent="0">
              <a:spcBef>
                <a:spcPts val="800"/>
              </a:spcBef>
              <a:buNone/>
            </a:pPr>
            <a:r>
              <a:rPr lang="en-US" sz="2000" b="1" dirty="0"/>
              <a:t>Acknowledgements</a:t>
            </a:r>
          </a:p>
          <a:p>
            <a:pPr>
              <a:spcBef>
                <a:spcPts val="400"/>
              </a:spcBef>
            </a:pPr>
            <a:r>
              <a:rPr lang="en-US" sz="1400"/>
              <a:t>This </a:t>
            </a:r>
            <a:r>
              <a:rPr lang="en-US" sz="1400" dirty="0"/>
              <a:t>work was supported by the U.S. Department of Energy Office of Science, Office of Advanced Scientific Computing Research (ASCR), and by the </a:t>
            </a:r>
            <a:r>
              <a:rPr lang="en-US" sz="1400" dirty="0" err="1"/>
              <a:t>Exascale</a:t>
            </a:r>
            <a:r>
              <a:rPr lang="en-US" sz="1400" dirty="0"/>
              <a:t> Computing Project (17-SC-20-SC), a collaborative effort of the U.S. Department of Energy Office of Science and the National Nuclear Security Administration</a:t>
            </a:r>
            <a:r>
              <a:rPr lang="en-US" sz="1400" i="1" dirty="0"/>
              <a:t>.</a:t>
            </a:r>
            <a:endParaRPr lang="en-US" sz="1400" dirty="0"/>
          </a:p>
          <a:p>
            <a:pPr>
              <a:spcBef>
                <a:spcPts val="400"/>
              </a:spcBef>
            </a:pPr>
            <a:r>
              <a:rPr lang="en-US" sz="1400" dirty="0"/>
              <a:t>This work was performed in part at the Argonne National Laboratory, which is managed by </a:t>
            </a:r>
            <a:r>
              <a:rPr lang="en-US" sz="1400" dirty="0" err="1"/>
              <a:t>UChicago</a:t>
            </a:r>
            <a:r>
              <a:rPr lang="en-US" sz="1400" dirty="0"/>
              <a:t> Argonne, LLC for the U.S. Department of Energy under Contract No. DE-AC02-06CH11357.</a:t>
            </a:r>
          </a:p>
          <a:p>
            <a:pPr>
              <a:spcBef>
                <a:spcPts val="400"/>
              </a:spcBef>
            </a:pPr>
            <a:r>
              <a:rPr lang="en-US" sz="1400" dirty="0"/>
              <a:t>This work was performed in part at the Oak Ridge National Laboratory, which is managed by UT-Battelle, LLC for the U.S. Department of Energy under Contract No. DE-AC05-00OR22725.</a:t>
            </a:r>
          </a:p>
          <a:p>
            <a:pPr>
              <a:spcBef>
                <a:spcPts val="400"/>
              </a:spcBef>
            </a:pPr>
            <a:r>
              <a:rPr lang="en-US" sz="1400" dirty="0"/>
              <a:t>This work was performed in part at the Lawrence Livermore National Laboratory, which is managed by Lawrence Livermore National Security, LLC for the U.S. Department of Energy under Contract No. DE-AC52-07NA27344.</a:t>
            </a:r>
          </a:p>
          <a:p>
            <a:pPr>
              <a:spcBef>
                <a:spcPts val="400"/>
              </a:spcBef>
            </a:pPr>
            <a:r>
              <a:rPr lang="en-US" sz="1400" dirty="0"/>
              <a:t>This work was performed in part at the Los Alamos National Laboratory, which is managed by Triad National Security, LLC for the U.S. Department of Energy under Contract No.89233218CNA000001</a:t>
            </a:r>
          </a:p>
          <a:p>
            <a:pPr>
              <a:spcBef>
                <a:spcPts val="400"/>
              </a:spcBef>
            </a:pPr>
            <a:r>
              <a:rPr lang="en-US" sz="1400" dirty="0"/>
              <a:t>This work was performed in part at Sandia National Laboratories. Sandia National Laboratories is a multi-mission laboratory managed and operated by National Technology and Engineering Solutions of Sandia, LLC., a wholly owned subsidiary of Honeywell International, Inc., for the U.S. Department of Energy’s National Nuclear Security Administration under contract DE-NA0003525.</a:t>
            </a:r>
          </a:p>
        </p:txBody>
      </p:sp>
      <p:pic>
        <p:nvPicPr>
          <p:cNvPr id="4" name="Picture 2" descr="https://licensebuttons.net/l/by/4.0/88x31.png">
            <a:extLst>
              <a:ext uri="{FF2B5EF4-FFF2-40B4-BE49-F238E27FC236}">
                <a16:creationId xmlns:a16="http://schemas.microsoft.com/office/drawing/2014/main" id="{61840015-22A0-4634-A2DE-AA05F998FD3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30336" y="879673"/>
            <a:ext cx="838200" cy="295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41110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96894-8E3C-AD4B-ABE1-2A81FB40B557}"/>
              </a:ext>
            </a:extLst>
          </p:cNvPr>
          <p:cNvSpPr>
            <a:spLocks noGrp="1"/>
          </p:cNvSpPr>
          <p:nvPr>
            <p:ph type="title"/>
          </p:nvPr>
        </p:nvSpPr>
        <p:spPr/>
        <p:txBody>
          <a:bodyPr/>
          <a:lstStyle/>
          <a:p>
            <a:r>
              <a:rPr lang="en-US" dirty="0"/>
              <a:t>Graphical View of </a:t>
            </a:r>
            <a:r>
              <a:rPr lang="en-US" dirty="0" err="1"/>
              <a:t>Gcov</a:t>
            </a:r>
            <a:r>
              <a:rPr lang="en-US" dirty="0"/>
              <a:t> Output and Tutorials for Code Coverage </a:t>
            </a:r>
          </a:p>
        </p:txBody>
      </p:sp>
      <p:sp>
        <p:nvSpPr>
          <p:cNvPr id="4" name="Online tutorial - https://github.com/amklinv/morpheus…">
            <a:extLst>
              <a:ext uri="{FF2B5EF4-FFF2-40B4-BE49-F238E27FC236}">
                <a16:creationId xmlns:a16="http://schemas.microsoft.com/office/drawing/2014/main" id="{2A5898E1-6414-A544-9084-8EBBC6093153}"/>
              </a:ext>
            </a:extLst>
          </p:cNvPr>
          <p:cNvSpPr txBox="1">
            <a:spLocks/>
          </p:cNvSpPr>
          <p:nvPr/>
        </p:nvSpPr>
        <p:spPr bwMode="auto">
          <a:xfrm>
            <a:off x="1480893" y="5287263"/>
            <a:ext cx="7363175" cy="59691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lnSpcReduction="10000"/>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Arial" panose="020B0604020202020204" pitchFamily="34" charset="0"/>
                <a:ea typeface="+mn-ea"/>
                <a:cs typeface="Arial" panose="020B0604020202020204" pitchFamily="34" charset="0"/>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Arial" panose="020B0604020202020204" pitchFamily="34" charset="0"/>
                <a:ea typeface="+mn-ea"/>
                <a:cs typeface="Arial" panose="020B0604020202020204" pitchFamily="34" charset="0"/>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Arial" panose="020B0604020202020204" pitchFamily="34" charset="0"/>
                <a:ea typeface="+mn-ea"/>
                <a:cs typeface="Arial" panose="020B0604020202020204" pitchFamily="34" charset="0"/>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Arial" panose="020B0604020202020204" pitchFamily="34" charset="0"/>
                <a:ea typeface="+mn-ea"/>
                <a:cs typeface="Arial" panose="020B0604020202020204" pitchFamily="34" charset="0"/>
              </a:defRPr>
            </a:lvl4pPr>
            <a:lvl5pPr marL="1482725" indent="-222250" algn="l" rtl="0" eaLnBrk="1" fontAlgn="base" hangingPunct="1">
              <a:lnSpc>
                <a:spcPct val="90000"/>
              </a:lnSpc>
              <a:spcBef>
                <a:spcPts val="600"/>
              </a:spcBef>
              <a:spcAft>
                <a:spcPct val="0"/>
              </a:spcAft>
              <a:buClr>
                <a:schemeClr val="tx1"/>
              </a:buClr>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566927">
              <a:spcBef>
                <a:spcPts val="800"/>
              </a:spcBef>
              <a:buClrTx/>
              <a:buFontTx/>
              <a:buNone/>
              <a:defRPr sz="1488"/>
            </a:pPr>
            <a:r>
              <a:rPr lang="en-US" sz="1488" dirty="0"/>
              <a:t>Online tutorial - </a:t>
            </a:r>
            <a:r>
              <a:rPr lang="en-US" sz="1488" u="sng" dirty="0">
                <a:solidFill>
                  <a:srgbClr val="A03123"/>
                </a:solidFill>
                <a:uFill>
                  <a:solidFill>
                    <a:srgbClr val="A03123"/>
                  </a:solidFill>
                </a:uFill>
                <a:hlinkClick r:id="rId3"/>
              </a:rPr>
              <a:t>https://github.com/amklinv/morpheus</a:t>
            </a:r>
          </a:p>
          <a:p>
            <a:pPr marL="0" indent="0" algn="ctr" defTabSz="566927">
              <a:spcBef>
                <a:spcPts val="800"/>
              </a:spcBef>
              <a:buClrTx/>
              <a:buFontTx/>
              <a:buNone/>
              <a:defRPr sz="1488"/>
            </a:pPr>
            <a:r>
              <a:rPr lang="en-US" sz="1488" dirty="0"/>
              <a:t>Other example - </a:t>
            </a:r>
            <a:r>
              <a:rPr lang="en-US" sz="1488" u="sng" dirty="0">
                <a:solidFill>
                  <a:srgbClr val="A03123"/>
                </a:solidFill>
                <a:uFill>
                  <a:solidFill>
                    <a:srgbClr val="A03123"/>
                  </a:solidFill>
                </a:uFill>
                <a:hlinkClick r:id="rId3"/>
              </a:rPr>
              <a:t>https://github.com/jrdoneal/infrastructure</a:t>
            </a:r>
          </a:p>
        </p:txBody>
      </p:sp>
      <p:pic>
        <p:nvPicPr>
          <p:cNvPr id="5" name="CoverageResult.png" descr="CoverageResult.png">
            <a:extLst>
              <a:ext uri="{FF2B5EF4-FFF2-40B4-BE49-F238E27FC236}">
                <a16:creationId xmlns:a16="http://schemas.microsoft.com/office/drawing/2014/main" id="{42532670-C6E0-114F-BB75-47411B4CBFD5}"/>
              </a:ext>
            </a:extLst>
          </p:cNvPr>
          <p:cNvPicPr>
            <a:picLocks noChangeAspect="1"/>
          </p:cNvPicPr>
          <p:nvPr/>
        </p:nvPicPr>
        <p:blipFill>
          <a:blip r:embed="rId4"/>
          <a:stretch>
            <a:fillRect/>
          </a:stretch>
        </p:blipFill>
        <p:spPr>
          <a:xfrm>
            <a:off x="1785641" y="1580266"/>
            <a:ext cx="6753679" cy="1670266"/>
          </a:xfrm>
          <a:prstGeom prst="rect">
            <a:avLst/>
          </a:prstGeom>
          <a:ln w="12700">
            <a:miter lim="400000"/>
          </a:ln>
        </p:spPr>
      </p:pic>
      <p:sp>
        <p:nvSpPr>
          <p:cNvPr id="6" name="Overall Analysis">
            <a:extLst>
              <a:ext uri="{FF2B5EF4-FFF2-40B4-BE49-F238E27FC236}">
                <a16:creationId xmlns:a16="http://schemas.microsoft.com/office/drawing/2014/main" id="{77BE4B45-B1C9-F140-AB80-56D53F3BF007}"/>
              </a:ext>
            </a:extLst>
          </p:cNvPr>
          <p:cNvSpPr txBox="1"/>
          <p:nvPr/>
        </p:nvSpPr>
        <p:spPr>
          <a:xfrm>
            <a:off x="3865690" y="1114789"/>
            <a:ext cx="2831863" cy="461665"/>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lvl1pPr>
              <a:defRPr sz="2400"/>
            </a:lvl1pPr>
          </a:lstStyle>
          <a:p>
            <a:r>
              <a:rPr lang="en-US" dirty="0"/>
              <a:t>Coverage Summary</a:t>
            </a:r>
            <a:endParaRPr dirty="0"/>
          </a:p>
        </p:txBody>
      </p:sp>
      <p:sp>
        <p:nvSpPr>
          <p:cNvPr id="7" name="Detailed Analysis">
            <a:extLst>
              <a:ext uri="{FF2B5EF4-FFF2-40B4-BE49-F238E27FC236}">
                <a16:creationId xmlns:a16="http://schemas.microsoft.com/office/drawing/2014/main" id="{F89B46D8-0A2E-4442-93CB-610D1E311C8F}"/>
              </a:ext>
            </a:extLst>
          </p:cNvPr>
          <p:cNvSpPr txBox="1"/>
          <p:nvPr/>
        </p:nvSpPr>
        <p:spPr>
          <a:xfrm>
            <a:off x="3949848" y="3290014"/>
            <a:ext cx="2663548" cy="461665"/>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lvl1pPr>
              <a:defRPr sz="2400"/>
            </a:lvl1pPr>
          </a:lstStyle>
          <a:p>
            <a:r>
              <a:rPr lang="en-US" dirty="0"/>
              <a:t>Line-by-line details</a:t>
            </a:r>
            <a:endParaRPr dirty="0"/>
          </a:p>
        </p:txBody>
      </p:sp>
      <p:pic>
        <p:nvPicPr>
          <p:cNvPr id="8" name="CodeCoverageDetail.png" descr="CodeCoverageDetail.png">
            <a:extLst>
              <a:ext uri="{FF2B5EF4-FFF2-40B4-BE49-F238E27FC236}">
                <a16:creationId xmlns:a16="http://schemas.microsoft.com/office/drawing/2014/main" id="{CCFDEE5F-BA06-5E48-BA65-99628F8E4542}"/>
              </a:ext>
            </a:extLst>
          </p:cNvPr>
          <p:cNvPicPr>
            <a:picLocks noChangeAspect="1"/>
          </p:cNvPicPr>
          <p:nvPr/>
        </p:nvPicPr>
        <p:blipFill>
          <a:blip r:embed="rId5"/>
          <a:stretch>
            <a:fillRect/>
          </a:stretch>
        </p:blipFill>
        <p:spPr>
          <a:xfrm>
            <a:off x="3058469" y="3733459"/>
            <a:ext cx="4208022" cy="1433003"/>
          </a:xfrm>
          <a:prstGeom prst="rect">
            <a:avLst/>
          </a:prstGeom>
          <a:ln w="12700">
            <a:miter lim="400000"/>
          </a:ln>
        </p:spPr>
      </p:pic>
    </p:spTree>
    <p:extLst>
      <p:ext uri="{BB962C8B-B14F-4D97-AF65-F5344CB8AC3E}">
        <p14:creationId xmlns:p14="http://schemas.microsoft.com/office/powerpoint/2010/main" val="16915109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0F5E125-1DF8-E846-A518-DEFED4D472CE}"/>
              </a:ext>
            </a:extLst>
          </p:cNvPr>
          <p:cNvSpPr/>
          <p:nvPr/>
        </p:nvSpPr>
        <p:spPr>
          <a:xfrm>
            <a:off x="7403690" y="6017342"/>
            <a:ext cx="2212258" cy="840658"/>
          </a:xfrm>
          <a:prstGeom prst="rect">
            <a:avLst/>
          </a:prstGeom>
          <a:solidFill>
            <a:schemeClr val="bg1"/>
          </a:solidFill>
          <a:ln>
            <a:no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2" name="Title 1">
            <a:extLst>
              <a:ext uri="{FF2B5EF4-FFF2-40B4-BE49-F238E27FC236}">
                <a16:creationId xmlns:a16="http://schemas.microsoft.com/office/drawing/2014/main" id="{A7149A06-7F99-7F46-8586-CE4B9FD01F2A}"/>
              </a:ext>
            </a:extLst>
          </p:cNvPr>
          <p:cNvSpPr>
            <a:spLocks noGrp="1"/>
          </p:cNvSpPr>
          <p:nvPr>
            <p:ph type="title"/>
          </p:nvPr>
        </p:nvSpPr>
        <p:spPr/>
        <p:txBody>
          <a:bodyPr/>
          <a:lstStyle/>
          <a:p>
            <a:r>
              <a:rPr lang="en-US" dirty="0"/>
              <a:t>Hello Numerical World Example (heat equation)</a:t>
            </a:r>
          </a:p>
        </p:txBody>
      </p:sp>
      <p:sp>
        <p:nvSpPr>
          <p:cNvPr id="9" name="Rectangle 8">
            <a:extLst>
              <a:ext uri="{FF2B5EF4-FFF2-40B4-BE49-F238E27FC236}">
                <a16:creationId xmlns:a16="http://schemas.microsoft.com/office/drawing/2014/main" id="{1006434A-0222-5643-8057-D12E2DDA8E3D}"/>
              </a:ext>
            </a:extLst>
          </p:cNvPr>
          <p:cNvSpPr/>
          <p:nvPr/>
        </p:nvSpPr>
        <p:spPr>
          <a:xfrm>
            <a:off x="571671" y="1591122"/>
            <a:ext cx="11617154" cy="2800767"/>
          </a:xfrm>
          <a:prstGeom prst="rect">
            <a:avLst/>
          </a:prstGeom>
          <a:solidFill>
            <a:schemeClr val="tx1">
              <a:lumMod val="75000"/>
              <a:lumOff val="25000"/>
            </a:schemeClr>
          </a:solidFill>
        </p:spPr>
        <p:txBody>
          <a:bodyPr wrap="square">
            <a:spAutoFit/>
          </a:bodyPr>
          <a:lstStyle/>
          <a:p>
            <a:r>
              <a:rPr lang="en-US" sz="22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a:t>
            </a:r>
            <a:r>
              <a:rPr lang="en-US" sz="2200" dirty="0" err="1">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wc</a:t>
            </a:r>
            <a:r>
              <a:rPr lang="en-US" sz="22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*.C</a:t>
            </a:r>
          </a:p>
          <a:p>
            <a:r>
              <a:rPr lang="en-US" sz="22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125     494    4161 </a:t>
            </a:r>
            <a:r>
              <a:rPr lang="en-US" sz="2200" dirty="0" err="1">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args.C</a:t>
            </a:r>
            <a:r>
              <a:rPr lang="en-US" sz="22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a:t>
            </a:r>
            <a:r>
              <a:rPr lang="en-US" sz="2200" dirty="0">
                <a:solidFill>
                  <a:srgbClr val="D883FF"/>
                </a:solidFill>
                <a:latin typeface="Menlo" panose="020B0609030804020204" pitchFamily="49" charset="0"/>
                <a:ea typeface="Menlo" panose="020B0609030804020204" pitchFamily="49" charset="0"/>
                <a:cs typeface="Menlo" panose="020B0609030804020204" pitchFamily="49" charset="0"/>
              </a:rPr>
              <a:t># parse arguments</a:t>
            </a:r>
          </a:p>
          <a:p>
            <a:r>
              <a:rPr lang="en-US" sz="22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220     718    5667 </a:t>
            </a:r>
            <a:r>
              <a:rPr lang="en-US" sz="2200" dirty="0" err="1">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heat.C</a:t>
            </a:r>
            <a:r>
              <a:rPr lang="en-US" sz="22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a:t>
            </a:r>
            <a:r>
              <a:rPr lang="en-US" sz="2200" dirty="0">
                <a:solidFill>
                  <a:srgbClr val="D883FF"/>
                </a:solidFill>
                <a:latin typeface="Menlo" panose="020B0609030804020204" pitchFamily="49" charset="0"/>
                <a:ea typeface="Menlo" panose="020B0609030804020204" pitchFamily="49" charset="0"/>
                <a:cs typeface="Menlo" panose="020B0609030804020204" pitchFamily="49" charset="0"/>
              </a:rPr>
              <a:t># main() – stores all vars</a:t>
            </a:r>
          </a:p>
          <a:p>
            <a:r>
              <a:rPr lang="en-US" sz="22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151     498    3888 </a:t>
            </a:r>
            <a:r>
              <a:rPr lang="en-US" sz="2200" dirty="0" err="1">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utils.C</a:t>
            </a:r>
            <a:r>
              <a:rPr lang="en-US" sz="22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a:t>
            </a:r>
            <a:r>
              <a:rPr lang="en-US" sz="2200" dirty="0">
                <a:solidFill>
                  <a:srgbClr val="D883FF"/>
                </a:solidFill>
                <a:latin typeface="Menlo" panose="020B0609030804020204" pitchFamily="49" charset="0"/>
                <a:ea typeface="Menlo" panose="020B0609030804020204" pitchFamily="49" charset="0"/>
                <a:cs typeface="Menlo" panose="020B0609030804020204" pitchFamily="49" charset="0"/>
              </a:rPr>
              <a:t># l2_norm, write, copy, </a:t>
            </a:r>
            <a:r>
              <a:rPr lang="en-US" sz="2200" dirty="0" err="1">
                <a:solidFill>
                  <a:srgbClr val="D883FF"/>
                </a:solidFill>
                <a:latin typeface="Menlo" panose="020B0609030804020204" pitchFamily="49" charset="0"/>
                <a:ea typeface="Menlo" panose="020B0609030804020204" pitchFamily="49" charset="0"/>
                <a:cs typeface="Menlo" panose="020B0609030804020204" pitchFamily="49" charset="0"/>
              </a:rPr>
              <a:t>init</a:t>
            </a:r>
            <a:endParaRPr lang="en-US" sz="2200" dirty="0">
              <a:solidFill>
                <a:srgbClr val="D883FF"/>
              </a:solidFill>
              <a:latin typeface="Menlo" panose="020B0609030804020204" pitchFamily="49" charset="0"/>
              <a:ea typeface="Menlo" panose="020B0609030804020204" pitchFamily="49" charset="0"/>
              <a:cs typeface="Menlo" panose="020B0609030804020204" pitchFamily="49" charset="0"/>
            </a:endParaRPr>
          </a:p>
          <a:p>
            <a:r>
              <a:rPr lang="en-US" sz="22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26     119     820 </a:t>
            </a:r>
            <a:r>
              <a:rPr lang="en-US" sz="2200" dirty="0" err="1">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ftcs.C</a:t>
            </a:r>
            <a:r>
              <a:rPr lang="en-US" sz="22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a:t>
            </a:r>
            <a:r>
              <a:rPr lang="en-US" sz="2200" dirty="0">
                <a:solidFill>
                  <a:srgbClr val="D883FF"/>
                </a:solidFill>
                <a:latin typeface="Menlo" panose="020B0609030804020204" pitchFamily="49" charset="0"/>
                <a:ea typeface="Menlo" panose="020B0609030804020204" pitchFamily="49" charset="0"/>
                <a:cs typeface="Menlo" panose="020B0609030804020204" pitchFamily="49" charset="0"/>
              </a:rPr>
              <a:t># standard, centered stencil</a:t>
            </a:r>
          </a:p>
          <a:p>
            <a:r>
              <a:rPr lang="en-US" sz="22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27     123     833 upwind15.C </a:t>
            </a:r>
            <a:r>
              <a:rPr lang="en-US" sz="2200" dirty="0">
                <a:solidFill>
                  <a:srgbClr val="D883FF"/>
                </a:solidFill>
                <a:latin typeface="Menlo" panose="020B0609030804020204" pitchFamily="49" charset="0"/>
                <a:ea typeface="Menlo" panose="020B0609030804020204" pitchFamily="49" charset="0"/>
                <a:cs typeface="Menlo" panose="020B0609030804020204" pitchFamily="49" charset="0"/>
              </a:rPr>
              <a:t># alternate integration schemes</a:t>
            </a:r>
          </a:p>
          <a:p>
            <a:r>
              <a:rPr lang="en-US" sz="22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94     344    2134 </a:t>
            </a:r>
            <a:r>
              <a:rPr lang="en-US" sz="2200" dirty="0" err="1">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crankn.C</a:t>
            </a:r>
            <a:endParaRPr lang="en-US" sz="22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endParaRPr>
          </a:p>
          <a:p>
            <a:r>
              <a:rPr lang="en-US" sz="22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43     190    1299 </a:t>
            </a:r>
            <a:r>
              <a:rPr lang="en-US" sz="2200" dirty="0" err="1">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exact.C</a:t>
            </a:r>
            <a:r>
              <a:rPr lang="en-US" sz="22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a:t>
            </a:r>
            <a:r>
              <a:rPr lang="en-US" sz="2200" dirty="0">
                <a:solidFill>
                  <a:srgbClr val="D883FF"/>
                </a:solidFill>
                <a:latin typeface="Menlo" panose="020B0609030804020204" pitchFamily="49" charset="0"/>
                <a:ea typeface="Menlo" panose="020B0609030804020204" pitchFamily="49" charset="0"/>
                <a:cs typeface="Menlo" panose="020B0609030804020204" pitchFamily="49" charset="0"/>
              </a:rPr>
              <a:t># comparison solution</a:t>
            </a:r>
          </a:p>
        </p:txBody>
      </p:sp>
      <p:sp>
        <p:nvSpPr>
          <p:cNvPr id="6" name="Rectangle 5">
            <a:extLst>
              <a:ext uri="{FF2B5EF4-FFF2-40B4-BE49-F238E27FC236}">
                <a16:creationId xmlns:a16="http://schemas.microsoft.com/office/drawing/2014/main" id="{4BC9C00E-A414-804B-A6FC-5BEF2D305E52}"/>
              </a:ext>
            </a:extLst>
          </p:cNvPr>
          <p:cNvSpPr/>
          <p:nvPr/>
        </p:nvSpPr>
        <p:spPr>
          <a:xfrm>
            <a:off x="450592" y="1084498"/>
            <a:ext cx="9604561" cy="430887"/>
          </a:xfrm>
          <a:prstGeom prst="rect">
            <a:avLst/>
          </a:prstGeom>
        </p:spPr>
        <p:txBody>
          <a:bodyPr wrap="square">
            <a:spAutoFit/>
          </a:bodyPr>
          <a:lstStyle/>
          <a:p>
            <a:r>
              <a:rPr lang="en-US" sz="2200" dirty="0">
                <a:solidFill>
                  <a:schemeClr val="tx2"/>
                </a:solidFill>
                <a:latin typeface="Menlo" panose="020B0609030804020204" pitchFamily="49" charset="0"/>
                <a:hlinkClick r:id="rId3"/>
              </a:rPr>
              <a:t>github.com/</a:t>
            </a:r>
            <a:r>
              <a:rPr lang="en-US" sz="2200" dirty="0" err="1">
                <a:solidFill>
                  <a:schemeClr val="tx2"/>
                </a:solidFill>
                <a:latin typeface="Menlo" panose="020B0609030804020204" pitchFamily="49" charset="0"/>
                <a:hlinkClick r:id="rId3"/>
              </a:rPr>
              <a:t>bssw</a:t>
            </a:r>
            <a:r>
              <a:rPr lang="en-US" sz="2200" dirty="0">
                <a:solidFill>
                  <a:schemeClr val="tx2"/>
                </a:solidFill>
                <a:latin typeface="Menlo" panose="020B0609030804020204" pitchFamily="49" charset="0"/>
                <a:hlinkClick r:id="rId3"/>
              </a:rPr>
              <a:t>-tutorials/hello-numerical-world</a:t>
            </a:r>
            <a:endParaRPr lang="en-US" sz="2200" dirty="0">
              <a:solidFill>
                <a:schemeClr val="tx2"/>
              </a:solidFill>
              <a:latin typeface="Menlo" panose="020B0609030804020204" pitchFamily="49" charset="0"/>
            </a:endParaRPr>
          </a:p>
        </p:txBody>
      </p:sp>
      <p:sp>
        <p:nvSpPr>
          <p:cNvPr id="25" name="Content Placeholder 2">
            <a:extLst>
              <a:ext uri="{FF2B5EF4-FFF2-40B4-BE49-F238E27FC236}">
                <a16:creationId xmlns:a16="http://schemas.microsoft.com/office/drawing/2014/main" id="{6082030F-24F1-C444-B0D9-1035D47BE753}"/>
              </a:ext>
            </a:extLst>
          </p:cNvPr>
          <p:cNvSpPr>
            <a:spLocks noGrp="1"/>
          </p:cNvSpPr>
          <p:nvPr>
            <p:ph idx="1"/>
          </p:nvPr>
        </p:nvSpPr>
        <p:spPr>
          <a:xfrm>
            <a:off x="229573" y="4467626"/>
            <a:ext cx="11369809" cy="1890135"/>
          </a:xfrm>
        </p:spPr>
        <p:txBody>
          <a:bodyPr/>
          <a:lstStyle/>
          <a:p>
            <a:r>
              <a:rPr lang="en-US" sz="2800" dirty="0"/>
              <a:t>Lots of setup code – prepares problem for kernel calls</a:t>
            </a:r>
          </a:p>
          <a:p>
            <a:r>
              <a:rPr lang="en-US" sz="2800" dirty="0"/>
              <a:t>Isolated, swappable kernel calls</a:t>
            </a:r>
          </a:p>
          <a:p>
            <a:pPr lvl="1"/>
            <a:r>
              <a:rPr lang="en-US" sz="2400" dirty="0"/>
              <a:t>Imagine adding kernels to larger, multi-physics application.</a:t>
            </a:r>
          </a:p>
          <a:p>
            <a:r>
              <a:rPr lang="en-US" sz="2800" dirty="0"/>
              <a:t>How can we support testing all these kernel configurations?</a:t>
            </a:r>
            <a:endParaRPr lang="en-US" dirty="0"/>
          </a:p>
        </p:txBody>
      </p:sp>
      <p:sp>
        <p:nvSpPr>
          <p:cNvPr id="24" name="TextBox 23">
            <a:extLst>
              <a:ext uri="{FF2B5EF4-FFF2-40B4-BE49-F238E27FC236}">
                <a16:creationId xmlns:a16="http://schemas.microsoft.com/office/drawing/2014/main" id="{EC0265FD-282E-0244-B93C-8FFF53B47665}"/>
              </a:ext>
            </a:extLst>
          </p:cNvPr>
          <p:cNvSpPr txBox="1"/>
          <p:nvPr/>
        </p:nvSpPr>
        <p:spPr>
          <a:xfrm>
            <a:off x="1167320" y="2817294"/>
            <a:ext cx="330740" cy="1223412"/>
          </a:xfrm>
          <a:prstGeom prst="rect">
            <a:avLst/>
          </a:prstGeom>
          <a:noFill/>
        </p:spPr>
        <p:txBody>
          <a:bodyPr wrap="square" lIns="118872" tIns="91440" rIns="118872" bIns="91440" rtlCol="0" anchor="ctr" anchorCtr="0">
            <a:spAutoFit/>
          </a:bodyPr>
          <a:lstStyle/>
          <a:p>
            <a:pPr algn="l">
              <a:lnSpc>
                <a:spcPct val="90000"/>
              </a:lnSpc>
            </a:pPr>
            <a:r>
              <a:rPr lang="en-US" sz="7500" dirty="0">
                <a:solidFill>
                  <a:srgbClr val="D883FF"/>
                </a:solidFill>
              </a:rPr>
              <a:t>{</a:t>
            </a:r>
          </a:p>
        </p:txBody>
      </p:sp>
    </p:spTree>
    <p:extLst>
      <p:ext uri="{BB962C8B-B14F-4D97-AF65-F5344CB8AC3E}">
        <p14:creationId xmlns:p14="http://schemas.microsoft.com/office/powerpoint/2010/main" val="21737991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0F5E125-1DF8-E846-A518-DEFED4D472CE}"/>
              </a:ext>
            </a:extLst>
          </p:cNvPr>
          <p:cNvSpPr/>
          <p:nvPr/>
        </p:nvSpPr>
        <p:spPr>
          <a:xfrm>
            <a:off x="7251279" y="5989206"/>
            <a:ext cx="2212258" cy="840658"/>
          </a:xfrm>
          <a:prstGeom prst="rect">
            <a:avLst/>
          </a:prstGeom>
          <a:solidFill>
            <a:schemeClr val="bg1"/>
          </a:solidFill>
          <a:ln>
            <a:no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2" name="Title 1">
            <a:extLst>
              <a:ext uri="{FF2B5EF4-FFF2-40B4-BE49-F238E27FC236}">
                <a16:creationId xmlns:a16="http://schemas.microsoft.com/office/drawing/2014/main" id="{A7149A06-7F99-7F46-8586-CE4B9FD01F2A}"/>
              </a:ext>
            </a:extLst>
          </p:cNvPr>
          <p:cNvSpPr>
            <a:spLocks noGrp="1"/>
          </p:cNvSpPr>
          <p:nvPr>
            <p:ph type="title"/>
          </p:nvPr>
        </p:nvSpPr>
        <p:spPr/>
        <p:txBody>
          <a:bodyPr/>
          <a:lstStyle/>
          <a:p>
            <a:r>
              <a:rPr lang="en-US" dirty="0"/>
              <a:t>What to Test?</a:t>
            </a:r>
          </a:p>
        </p:txBody>
      </p:sp>
      <p:sp>
        <p:nvSpPr>
          <p:cNvPr id="7" name="Rectangle 6">
            <a:extLst>
              <a:ext uri="{FF2B5EF4-FFF2-40B4-BE49-F238E27FC236}">
                <a16:creationId xmlns:a16="http://schemas.microsoft.com/office/drawing/2014/main" id="{6FC81DEA-AAE4-3E4B-B924-C9832330C360}"/>
              </a:ext>
            </a:extLst>
          </p:cNvPr>
          <p:cNvSpPr/>
          <p:nvPr/>
        </p:nvSpPr>
        <p:spPr>
          <a:xfrm>
            <a:off x="8848165" y="1653988"/>
            <a:ext cx="3213847" cy="2366683"/>
          </a:xfrm>
          <a:prstGeom prst="rect">
            <a:avLst/>
          </a:prstGeom>
          <a:noFill/>
          <a:ln>
            <a:solidFill>
              <a:schemeClr val="tx1"/>
            </a:solid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cxnSp>
        <p:nvCxnSpPr>
          <p:cNvPr id="10" name="Straight Connector 9">
            <a:extLst>
              <a:ext uri="{FF2B5EF4-FFF2-40B4-BE49-F238E27FC236}">
                <a16:creationId xmlns:a16="http://schemas.microsoft.com/office/drawing/2014/main" id="{48A07FD3-EAF7-9640-89AD-7801B8344EFE}"/>
              </a:ext>
            </a:extLst>
          </p:cNvPr>
          <p:cNvCxnSpPr/>
          <p:nvPr/>
        </p:nvCxnSpPr>
        <p:spPr>
          <a:xfrm>
            <a:off x="9127671" y="2008414"/>
            <a:ext cx="0" cy="1779815"/>
          </a:xfrm>
          <a:prstGeom prst="line">
            <a:avLst/>
          </a:prstGeom>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0754805A-40DA-4140-8BB8-1BFC32A0CB11}"/>
              </a:ext>
            </a:extLst>
          </p:cNvPr>
          <p:cNvCxnSpPr>
            <a:cxnSpLocks/>
          </p:cNvCxnSpPr>
          <p:nvPr/>
        </p:nvCxnSpPr>
        <p:spPr>
          <a:xfrm flipH="1">
            <a:off x="9127671" y="3788229"/>
            <a:ext cx="2458162" cy="0"/>
          </a:xfrm>
          <a:prstGeom prst="line">
            <a:avLst/>
          </a:prstGeom>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E4D5CD45-B8B2-DA40-B2FE-76BE171CAC15}"/>
              </a:ext>
            </a:extLst>
          </p:cNvPr>
          <p:cNvCxnSpPr/>
          <p:nvPr/>
        </p:nvCxnSpPr>
        <p:spPr>
          <a:xfrm flipV="1">
            <a:off x="9127671" y="2563586"/>
            <a:ext cx="2458162" cy="669471"/>
          </a:xfrm>
          <a:prstGeom prst="line">
            <a:avLst/>
          </a:prstGeom>
          <a:ln/>
        </p:spPr>
        <p:style>
          <a:lnRef idx="1">
            <a:schemeClr val="accent4"/>
          </a:lnRef>
          <a:fillRef idx="0">
            <a:schemeClr val="accent4"/>
          </a:fillRef>
          <a:effectRef idx="0">
            <a:schemeClr val="accent4"/>
          </a:effectRef>
          <a:fontRef idx="minor">
            <a:schemeClr val="tx1"/>
          </a:fontRef>
        </p:style>
      </p:cxnSp>
      <p:sp>
        <p:nvSpPr>
          <p:cNvPr id="16" name="Rectangle 15">
            <a:extLst>
              <a:ext uri="{FF2B5EF4-FFF2-40B4-BE49-F238E27FC236}">
                <a16:creationId xmlns:a16="http://schemas.microsoft.com/office/drawing/2014/main" id="{4234FE1B-C74F-D44D-9ADD-834AC851A7B0}"/>
              </a:ext>
            </a:extLst>
          </p:cNvPr>
          <p:cNvSpPr/>
          <p:nvPr/>
        </p:nvSpPr>
        <p:spPr>
          <a:xfrm>
            <a:off x="9463537" y="2350288"/>
            <a:ext cx="1287532" cy="369332"/>
          </a:xfrm>
          <a:prstGeom prst="rect">
            <a:avLst/>
          </a:prstGeom>
        </p:spPr>
        <p:txBody>
          <a:bodyPr wrap="none">
            <a:spAutoFit/>
          </a:bodyPr>
          <a:lstStyle/>
          <a:p>
            <a:r>
              <a:rPr lang="en-US" dirty="0">
                <a:solidFill>
                  <a:srgbClr val="C00000"/>
                </a:solidFill>
                <a:latin typeface="Monaco" pitchFamily="2" charset="77"/>
              </a:rPr>
              <a:t>exact(x)</a:t>
            </a:r>
            <a:endParaRPr lang="en-US" dirty="0">
              <a:solidFill>
                <a:srgbClr val="C00000"/>
              </a:solidFill>
              <a:effectLst/>
              <a:latin typeface="Monaco" pitchFamily="2" charset="77"/>
            </a:endParaRPr>
          </a:p>
        </p:txBody>
      </p:sp>
      <p:sp>
        <p:nvSpPr>
          <p:cNvPr id="17" name="Rectangle 16">
            <a:extLst>
              <a:ext uri="{FF2B5EF4-FFF2-40B4-BE49-F238E27FC236}">
                <a16:creationId xmlns:a16="http://schemas.microsoft.com/office/drawing/2014/main" id="{96F9E60A-EF08-D448-8C50-C00EE5F8C0BE}"/>
              </a:ext>
            </a:extLst>
          </p:cNvPr>
          <p:cNvSpPr/>
          <p:nvPr/>
        </p:nvSpPr>
        <p:spPr>
          <a:xfrm>
            <a:off x="11542815" y="3464500"/>
            <a:ext cx="322524" cy="369332"/>
          </a:xfrm>
          <a:prstGeom prst="rect">
            <a:avLst/>
          </a:prstGeom>
        </p:spPr>
        <p:txBody>
          <a:bodyPr wrap="none">
            <a:spAutoFit/>
          </a:bodyPr>
          <a:lstStyle/>
          <a:p>
            <a:r>
              <a:rPr lang="en-US" dirty="0">
                <a:latin typeface="Monaco" pitchFamily="2" charset="77"/>
              </a:rPr>
              <a:t>x</a:t>
            </a:r>
            <a:endParaRPr lang="en-US" dirty="0">
              <a:effectLst/>
              <a:latin typeface="Monaco" pitchFamily="2" charset="77"/>
            </a:endParaRPr>
          </a:p>
        </p:txBody>
      </p:sp>
      <p:sp>
        <p:nvSpPr>
          <p:cNvPr id="18" name="Arc 17">
            <a:extLst>
              <a:ext uri="{FF2B5EF4-FFF2-40B4-BE49-F238E27FC236}">
                <a16:creationId xmlns:a16="http://schemas.microsoft.com/office/drawing/2014/main" id="{A364EDA8-C96E-2445-80F6-268F6BCF1AEA}"/>
              </a:ext>
            </a:extLst>
          </p:cNvPr>
          <p:cNvSpPr/>
          <p:nvPr/>
        </p:nvSpPr>
        <p:spPr>
          <a:xfrm rot="20965781" flipV="1">
            <a:off x="6440151" y="1147774"/>
            <a:ext cx="6351595" cy="2030910"/>
          </a:xfrm>
          <a:prstGeom prst="arc">
            <a:avLst>
              <a:gd name="adj1" fmla="val 14121078"/>
              <a:gd name="adj2" fmla="val 20112706"/>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Rectangle 19">
            <a:extLst>
              <a:ext uri="{FF2B5EF4-FFF2-40B4-BE49-F238E27FC236}">
                <a16:creationId xmlns:a16="http://schemas.microsoft.com/office/drawing/2014/main" id="{C6B81455-ABF8-E945-80A9-5878A6D1E872}"/>
              </a:ext>
            </a:extLst>
          </p:cNvPr>
          <p:cNvSpPr/>
          <p:nvPr/>
        </p:nvSpPr>
        <p:spPr>
          <a:xfrm>
            <a:off x="10176232" y="2983944"/>
            <a:ext cx="1149674" cy="369332"/>
          </a:xfrm>
          <a:prstGeom prst="rect">
            <a:avLst/>
          </a:prstGeom>
        </p:spPr>
        <p:txBody>
          <a:bodyPr wrap="none">
            <a:spAutoFit/>
          </a:bodyPr>
          <a:lstStyle/>
          <a:p>
            <a:r>
              <a:rPr lang="en-US" dirty="0" err="1">
                <a:solidFill>
                  <a:schemeClr val="tx2"/>
                </a:solidFill>
                <a:latin typeface="Monaco" pitchFamily="2" charset="77"/>
              </a:rPr>
              <a:t>curr</a:t>
            </a:r>
            <a:r>
              <a:rPr lang="en-US" dirty="0">
                <a:solidFill>
                  <a:schemeClr val="tx2"/>
                </a:solidFill>
                <a:latin typeface="Monaco" pitchFamily="2" charset="77"/>
              </a:rPr>
              <a:t>(x)</a:t>
            </a:r>
            <a:endParaRPr lang="en-US" dirty="0">
              <a:solidFill>
                <a:schemeClr val="tx2"/>
              </a:solidFill>
              <a:effectLst/>
              <a:latin typeface="Monaco" pitchFamily="2" charset="77"/>
            </a:endParaRPr>
          </a:p>
        </p:txBody>
      </p:sp>
      <p:sp>
        <p:nvSpPr>
          <p:cNvPr id="19" name="TextBox 18">
            <a:extLst>
              <a:ext uri="{FF2B5EF4-FFF2-40B4-BE49-F238E27FC236}">
                <a16:creationId xmlns:a16="http://schemas.microsoft.com/office/drawing/2014/main" id="{E5E6DB7C-ECA3-9B49-A237-0083EE1FE21B}"/>
              </a:ext>
            </a:extLst>
          </p:cNvPr>
          <p:cNvSpPr txBox="1"/>
          <p:nvPr/>
        </p:nvSpPr>
        <p:spPr>
          <a:xfrm>
            <a:off x="9832811" y="4192021"/>
            <a:ext cx="1594358" cy="433965"/>
          </a:xfrm>
          <a:prstGeom prst="rect">
            <a:avLst/>
          </a:prstGeom>
          <a:noFill/>
        </p:spPr>
        <p:txBody>
          <a:bodyPr wrap="square" lIns="118872" tIns="91440" rIns="118872" bIns="91440" rtlCol="0" anchor="ctr" anchorCtr="0">
            <a:spAutoFit/>
          </a:bodyPr>
          <a:lstStyle/>
          <a:p>
            <a:pPr algn="l">
              <a:lnSpc>
                <a:spcPct val="90000"/>
              </a:lnSpc>
            </a:pPr>
            <a:r>
              <a:rPr lang="en-US" dirty="0">
                <a:solidFill>
                  <a:srgbClr val="C00000"/>
                </a:solidFill>
              </a:rPr>
              <a:t>error?</a:t>
            </a:r>
          </a:p>
        </p:txBody>
      </p:sp>
      <p:sp>
        <p:nvSpPr>
          <p:cNvPr id="22" name="Freeform 21">
            <a:extLst>
              <a:ext uri="{FF2B5EF4-FFF2-40B4-BE49-F238E27FC236}">
                <a16:creationId xmlns:a16="http://schemas.microsoft.com/office/drawing/2014/main" id="{D4A067E1-6405-A44B-9E50-13BD5AC2058D}"/>
              </a:ext>
            </a:extLst>
          </p:cNvPr>
          <p:cNvSpPr/>
          <p:nvPr/>
        </p:nvSpPr>
        <p:spPr>
          <a:xfrm>
            <a:off x="9405257" y="2412300"/>
            <a:ext cx="2260250" cy="1785247"/>
          </a:xfrm>
          <a:custGeom>
            <a:avLst/>
            <a:gdLst>
              <a:gd name="connsiteX0" fmla="*/ 0 w 2260250"/>
              <a:gd name="connsiteY0" fmla="*/ 794037 h 2563460"/>
              <a:gd name="connsiteX1" fmla="*/ 166255 w 2260250"/>
              <a:gd name="connsiteY1" fmla="*/ 734660 h 2563460"/>
              <a:gd name="connsiteX2" fmla="*/ 498764 w 2260250"/>
              <a:gd name="connsiteY2" fmla="*/ 722785 h 2563460"/>
              <a:gd name="connsiteX3" fmla="*/ 581891 w 2260250"/>
              <a:gd name="connsiteY3" fmla="*/ 604031 h 2563460"/>
              <a:gd name="connsiteX4" fmla="*/ 866899 w 2260250"/>
              <a:gd name="connsiteY4" fmla="*/ 675283 h 2563460"/>
              <a:gd name="connsiteX5" fmla="*/ 938151 w 2260250"/>
              <a:gd name="connsiteY5" fmla="*/ 509029 h 2563460"/>
              <a:gd name="connsiteX6" fmla="*/ 1151907 w 2260250"/>
              <a:gd name="connsiteY6" fmla="*/ 544655 h 2563460"/>
              <a:gd name="connsiteX7" fmla="*/ 1306286 w 2260250"/>
              <a:gd name="connsiteY7" fmla="*/ 414026 h 2563460"/>
              <a:gd name="connsiteX8" fmla="*/ 1543792 w 2260250"/>
              <a:gd name="connsiteY8" fmla="*/ 449652 h 2563460"/>
              <a:gd name="connsiteX9" fmla="*/ 1662546 w 2260250"/>
              <a:gd name="connsiteY9" fmla="*/ 330899 h 2563460"/>
              <a:gd name="connsiteX10" fmla="*/ 1769424 w 2260250"/>
              <a:gd name="connsiteY10" fmla="*/ 366525 h 2563460"/>
              <a:gd name="connsiteX11" fmla="*/ 1923803 w 2260250"/>
              <a:gd name="connsiteY11" fmla="*/ 247772 h 2563460"/>
              <a:gd name="connsiteX12" fmla="*/ 2090057 w 2260250"/>
              <a:gd name="connsiteY12" fmla="*/ 247772 h 2563460"/>
              <a:gd name="connsiteX13" fmla="*/ 2196935 w 2260250"/>
              <a:gd name="connsiteY13" fmla="*/ 152769 h 2563460"/>
              <a:gd name="connsiteX14" fmla="*/ 1045029 w 2260250"/>
              <a:gd name="connsiteY14" fmla="*/ 2563460 h 2563460"/>
              <a:gd name="connsiteX0" fmla="*/ 0 w 2260250"/>
              <a:gd name="connsiteY0" fmla="*/ 794037 h 1785247"/>
              <a:gd name="connsiteX1" fmla="*/ 166255 w 2260250"/>
              <a:gd name="connsiteY1" fmla="*/ 734660 h 1785247"/>
              <a:gd name="connsiteX2" fmla="*/ 498764 w 2260250"/>
              <a:gd name="connsiteY2" fmla="*/ 722785 h 1785247"/>
              <a:gd name="connsiteX3" fmla="*/ 581891 w 2260250"/>
              <a:gd name="connsiteY3" fmla="*/ 604031 h 1785247"/>
              <a:gd name="connsiteX4" fmla="*/ 866899 w 2260250"/>
              <a:gd name="connsiteY4" fmla="*/ 675283 h 1785247"/>
              <a:gd name="connsiteX5" fmla="*/ 938151 w 2260250"/>
              <a:gd name="connsiteY5" fmla="*/ 509029 h 1785247"/>
              <a:gd name="connsiteX6" fmla="*/ 1151907 w 2260250"/>
              <a:gd name="connsiteY6" fmla="*/ 544655 h 1785247"/>
              <a:gd name="connsiteX7" fmla="*/ 1306286 w 2260250"/>
              <a:gd name="connsiteY7" fmla="*/ 414026 h 1785247"/>
              <a:gd name="connsiteX8" fmla="*/ 1543792 w 2260250"/>
              <a:gd name="connsiteY8" fmla="*/ 449652 h 1785247"/>
              <a:gd name="connsiteX9" fmla="*/ 1662546 w 2260250"/>
              <a:gd name="connsiteY9" fmla="*/ 330899 h 1785247"/>
              <a:gd name="connsiteX10" fmla="*/ 1769424 w 2260250"/>
              <a:gd name="connsiteY10" fmla="*/ 366525 h 1785247"/>
              <a:gd name="connsiteX11" fmla="*/ 1923803 w 2260250"/>
              <a:gd name="connsiteY11" fmla="*/ 247772 h 1785247"/>
              <a:gd name="connsiteX12" fmla="*/ 2090057 w 2260250"/>
              <a:gd name="connsiteY12" fmla="*/ 247772 h 1785247"/>
              <a:gd name="connsiteX13" fmla="*/ 2196935 w 2260250"/>
              <a:gd name="connsiteY13" fmla="*/ 152769 h 1785247"/>
              <a:gd name="connsiteX14" fmla="*/ 1220127 w 2260250"/>
              <a:gd name="connsiteY14" fmla="*/ 1785247 h 1785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60250" h="1785247">
                <a:moveTo>
                  <a:pt x="0" y="794037"/>
                </a:moveTo>
                <a:cubicBezTo>
                  <a:pt x="41564" y="770286"/>
                  <a:pt x="83128" y="746535"/>
                  <a:pt x="166255" y="734660"/>
                </a:cubicBezTo>
                <a:cubicBezTo>
                  <a:pt x="249382" y="722785"/>
                  <a:pt x="429491" y="744556"/>
                  <a:pt x="498764" y="722785"/>
                </a:cubicBezTo>
                <a:cubicBezTo>
                  <a:pt x="568037" y="701014"/>
                  <a:pt x="520535" y="611948"/>
                  <a:pt x="581891" y="604031"/>
                </a:cubicBezTo>
                <a:cubicBezTo>
                  <a:pt x="643247" y="596114"/>
                  <a:pt x="807522" y="691117"/>
                  <a:pt x="866899" y="675283"/>
                </a:cubicBezTo>
                <a:cubicBezTo>
                  <a:pt x="926276" y="659449"/>
                  <a:pt x="890650" y="530800"/>
                  <a:pt x="938151" y="509029"/>
                </a:cubicBezTo>
                <a:cubicBezTo>
                  <a:pt x="985652" y="487258"/>
                  <a:pt x="1090551" y="560489"/>
                  <a:pt x="1151907" y="544655"/>
                </a:cubicBezTo>
                <a:cubicBezTo>
                  <a:pt x="1213263" y="528821"/>
                  <a:pt x="1240972" y="429860"/>
                  <a:pt x="1306286" y="414026"/>
                </a:cubicBezTo>
                <a:cubicBezTo>
                  <a:pt x="1371600" y="398192"/>
                  <a:pt x="1484415" y="463506"/>
                  <a:pt x="1543792" y="449652"/>
                </a:cubicBezTo>
                <a:cubicBezTo>
                  <a:pt x="1603169" y="435798"/>
                  <a:pt x="1624941" y="344753"/>
                  <a:pt x="1662546" y="330899"/>
                </a:cubicBezTo>
                <a:cubicBezTo>
                  <a:pt x="1700151" y="317045"/>
                  <a:pt x="1725881" y="380379"/>
                  <a:pt x="1769424" y="366525"/>
                </a:cubicBezTo>
                <a:cubicBezTo>
                  <a:pt x="1812967" y="352671"/>
                  <a:pt x="1870364" y="267564"/>
                  <a:pt x="1923803" y="247772"/>
                </a:cubicBezTo>
                <a:cubicBezTo>
                  <a:pt x="1977242" y="227980"/>
                  <a:pt x="2044535" y="263606"/>
                  <a:pt x="2090057" y="247772"/>
                </a:cubicBezTo>
                <a:cubicBezTo>
                  <a:pt x="2135579" y="231938"/>
                  <a:pt x="2371106" y="-233179"/>
                  <a:pt x="2196935" y="152769"/>
                </a:cubicBezTo>
                <a:cubicBezTo>
                  <a:pt x="2022764" y="538717"/>
                  <a:pt x="1708994" y="772875"/>
                  <a:pt x="1220127" y="1785247"/>
                </a:cubicBezTo>
              </a:path>
            </a:pathLst>
          </a:custGeom>
          <a:ln w="15875">
            <a:solidFill>
              <a:srgbClr val="C00000"/>
            </a:solidFill>
            <a:tailEnd type="stealth"/>
            <a:extLst>
              <a:ext uri="{C807C97D-BFC1-408E-A445-0C87EB9F89A2}">
                <ask:lineSketchStyleProps xmlns:ask="http://schemas.microsoft.com/office/drawing/2018/sketchyshapes" sd="1219033472">
                  <a:custGeom>
                    <a:avLst/>
                    <a:gdLst>
                      <a:gd name="connsiteX0" fmla="*/ 0 w 2260250"/>
                      <a:gd name="connsiteY0" fmla="*/ 794037 h 2563460"/>
                      <a:gd name="connsiteX1" fmla="*/ 166255 w 2260250"/>
                      <a:gd name="connsiteY1" fmla="*/ 734660 h 2563460"/>
                      <a:gd name="connsiteX2" fmla="*/ 498764 w 2260250"/>
                      <a:gd name="connsiteY2" fmla="*/ 722785 h 2563460"/>
                      <a:gd name="connsiteX3" fmla="*/ 581891 w 2260250"/>
                      <a:gd name="connsiteY3" fmla="*/ 604031 h 2563460"/>
                      <a:gd name="connsiteX4" fmla="*/ 866899 w 2260250"/>
                      <a:gd name="connsiteY4" fmla="*/ 675283 h 2563460"/>
                      <a:gd name="connsiteX5" fmla="*/ 938151 w 2260250"/>
                      <a:gd name="connsiteY5" fmla="*/ 509029 h 2563460"/>
                      <a:gd name="connsiteX6" fmla="*/ 1151907 w 2260250"/>
                      <a:gd name="connsiteY6" fmla="*/ 544655 h 2563460"/>
                      <a:gd name="connsiteX7" fmla="*/ 1306286 w 2260250"/>
                      <a:gd name="connsiteY7" fmla="*/ 414026 h 2563460"/>
                      <a:gd name="connsiteX8" fmla="*/ 1543792 w 2260250"/>
                      <a:gd name="connsiteY8" fmla="*/ 449652 h 2563460"/>
                      <a:gd name="connsiteX9" fmla="*/ 1662546 w 2260250"/>
                      <a:gd name="connsiteY9" fmla="*/ 330899 h 2563460"/>
                      <a:gd name="connsiteX10" fmla="*/ 1769424 w 2260250"/>
                      <a:gd name="connsiteY10" fmla="*/ 366525 h 2563460"/>
                      <a:gd name="connsiteX11" fmla="*/ 1923803 w 2260250"/>
                      <a:gd name="connsiteY11" fmla="*/ 247772 h 2563460"/>
                      <a:gd name="connsiteX12" fmla="*/ 2090057 w 2260250"/>
                      <a:gd name="connsiteY12" fmla="*/ 247772 h 2563460"/>
                      <a:gd name="connsiteX13" fmla="*/ 2196935 w 2260250"/>
                      <a:gd name="connsiteY13" fmla="*/ 152769 h 2563460"/>
                      <a:gd name="connsiteX14" fmla="*/ 1045029 w 2260250"/>
                      <a:gd name="connsiteY14" fmla="*/ 2563460 h 2563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60250" h="2563460" extrusionOk="0">
                        <a:moveTo>
                          <a:pt x="0" y="794037"/>
                        </a:moveTo>
                        <a:cubicBezTo>
                          <a:pt x="37319" y="767668"/>
                          <a:pt x="80694" y="747448"/>
                          <a:pt x="166255" y="734660"/>
                        </a:cubicBezTo>
                        <a:cubicBezTo>
                          <a:pt x="266124" y="726310"/>
                          <a:pt x="417947" y="744923"/>
                          <a:pt x="498764" y="722785"/>
                        </a:cubicBezTo>
                        <a:cubicBezTo>
                          <a:pt x="555748" y="713015"/>
                          <a:pt x="517533" y="628543"/>
                          <a:pt x="581891" y="604031"/>
                        </a:cubicBezTo>
                        <a:cubicBezTo>
                          <a:pt x="631741" y="589819"/>
                          <a:pt x="819044" y="696622"/>
                          <a:pt x="866899" y="675283"/>
                        </a:cubicBezTo>
                        <a:cubicBezTo>
                          <a:pt x="935343" y="660525"/>
                          <a:pt x="895786" y="520230"/>
                          <a:pt x="938151" y="509029"/>
                        </a:cubicBezTo>
                        <a:cubicBezTo>
                          <a:pt x="974426" y="485539"/>
                          <a:pt x="1085314" y="565420"/>
                          <a:pt x="1151907" y="544655"/>
                        </a:cubicBezTo>
                        <a:cubicBezTo>
                          <a:pt x="1211974" y="516525"/>
                          <a:pt x="1239628" y="431728"/>
                          <a:pt x="1306286" y="414026"/>
                        </a:cubicBezTo>
                        <a:cubicBezTo>
                          <a:pt x="1374754" y="399958"/>
                          <a:pt x="1494050" y="465823"/>
                          <a:pt x="1543792" y="449652"/>
                        </a:cubicBezTo>
                        <a:cubicBezTo>
                          <a:pt x="1600631" y="435388"/>
                          <a:pt x="1631894" y="350439"/>
                          <a:pt x="1662546" y="330899"/>
                        </a:cubicBezTo>
                        <a:cubicBezTo>
                          <a:pt x="1707199" y="327537"/>
                          <a:pt x="1726714" y="389004"/>
                          <a:pt x="1769424" y="366525"/>
                        </a:cubicBezTo>
                        <a:cubicBezTo>
                          <a:pt x="1821101" y="365200"/>
                          <a:pt x="1877581" y="276404"/>
                          <a:pt x="1923803" y="247772"/>
                        </a:cubicBezTo>
                        <a:cubicBezTo>
                          <a:pt x="1985789" y="220497"/>
                          <a:pt x="2047391" y="250172"/>
                          <a:pt x="2090057" y="247772"/>
                        </a:cubicBezTo>
                        <a:cubicBezTo>
                          <a:pt x="2069815" y="242737"/>
                          <a:pt x="2325376" y="-264732"/>
                          <a:pt x="2196935" y="152769"/>
                        </a:cubicBezTo>
                        <a:cubicBezTo>
                          <a:pt x="1955094" y="533913"/>
                          <a:pt x="1435568" y="1350652"/>
                          <a:pt x="1045029" y="2563460"/>
                        </a:cubicBezTo>
                      </a:path>
                    </a:pathLst>
                  </a:custGeom>
                  <ask:type>
                    <ask:lineSketchNone/>
                  </ask:type>
                </ask:lineSketchStyleProps>
              </a:ext>
            </a:extLst>
          </a:ln>
        </p:spPr>
        <p:style>
          <a:lnRef idx="1">
            <a:schemeClr val="dk1"/>
          </a:lnRef>
          <a:fillRef idx="0">
            <a:schemeClr val="dk1"/>
          </a:fillRef>
          <a:effectRef idx="0">
            <a:schemeClr val="dk1"/>
          </a:effectRef>
          <a:fontRef idx="minor">
            <a:schemeClr val="tx1"/>
          </a:fontRef>
        </p:style>
        <p:txBody>
          <a:bodyPr rtlCol="0" anchor="ctr"/>
          <a:lstStyle/>
          <a:p>
            <a:pPr algn="ctr"/>
            <a:endParaRPr lang="en-US" dirty="0"/>
          </a:p>
        </p:txBody>
      </p:sp>
      <p:sp>
        <p:nvSpPr>
          <p:cNvPr id="21" name="Content Placeholder 2">
            <a:extLst>
              <a:ext uri="{FF2B5EF4-FFF2-40B4-BE49-F238E27FC236}">
                <a16:creationId xmlns:a16="http://schemas.microsoft.com/office/drawing/2014/main" id="{C370FC10-4691-F846-9209-16E7FD7B916A}"/>
              </a:ext>
            </a:extLst>
          </p:cNvPr>
          <p:cNvSpPr>
            <a:spLocks noGrp="1"/>
          </p:cNvSpPr>
          <p:nvPr>
            <p:ph idx="1"/>
          </p:nvPr>
        </p:nvSpPr>
        <p:spPr>
          <a:xfrm>
            <a:off x="365761" y="2154506"/>
            <a:ext cx="8085900" cy="4292014"/>
          </a:xfrm>
        </p:spPr>
        <p:txBody>
          <a:bodyPr/>
          <a:lstStyle/>
          <a:p>
            <a:r>
              <a:rPr lang="en-US" sz="2800" dirty="0"/>
              <a:t>Types of Tests:</a:t>
            </a:r>
            <a:endParaRPr lang="en-US" sz="2800" i="1" dirty="0"/>
          </a:p>
          <a:p>
            <a:pPr lvl="1"/>
            <a:r>
              <a:rPr lang="en-US" sz="2400" dirty="0"/>
              <a:t>code coverage – ensure options parse, bad cases detected, utilities </a:t>
            </a:r>
            <a:r>
              <a:rPr lang="en-US" sz="2400" dirty="0" err="1"/>
              <a:t>fuction</a:t>
            </a:r>
            <a:r>
              <a:rPr lang="en-US" sz="2400" dirty="0"/>
              <a:t>, etc.</a:t>
            </a:r>
          </a:p>
          <a:p>
            <a:pPr lvl="1"/>
            <a:r>
              <a:rPr lang="en-US" sz="2400" dirty="0"/>
              <a:t>steady-state (should be straight line)</a:t>
            </a:r>
          </a:p>
          <a:p>
            <a:pPr lvl="2"/>
            <a:r>
              <a:rPr lang="en-US" sz="2200" dirty="0"/>
              <a:t>external script can test file write() as well</a:t>
            </a:r>
          </a:p>
          <a:p>
            <a:pPr lvl="1"/>
            <a:r>
              <a:rPr lang="en-US" sz="2400" dirty="0"/>
              <a:t>solution time-dependence vs. reference</a:t>
            </a:r>
          </a:p>
          <a:p>
            <a:pPr lvl="2"/>
            <a:r>
              <a:rPr lang="en-US" sz="2200" dirty="0"/>
              <a:t>(d/dx)</a:t>
            </a:r>
            <a:r>
              <a:rPr lang="en-US" sz="2200" baseline="30000" dirty="0"/>
              <a:t>2</a:t>
            </a:r>
            <a:r>
              <a:rPr lang="en-US" sz="2200" dirty="0"/>
              <a:t> sin(ax) = -a</a:t>
            </a:r>
            <a:r>
              <a:rPr lang="en-US" sz="2200" baseline="30000" dirty="0"/>
              <a:t>2</a:t>
            </a:r>
            <a:r>
              <a:rPr lang="en-US" sz="2200" dirty="0"/>
              <a:t> sin(ax)</a:t>
            </a:r>
          </a:p>
          <a:p>
            <a:pPr lvl="1"/>
            <a:r>
              <a:rPr lang="en-US" sz="2400" dirty="0"/>
              <a:t>integration between codes?</a:t>
            </a:r>
          </a:p>
          <a:p>
            <a:pPr lvl="1"/>
            <a:r>
              <a:rPr lang="en-US" sz="2400" dirty="0"/>
              <a:t>test compile/run in multiple precisions?</a:t>
            </a:r>
          </a:p>
          <a:p>
            <a:pPr lvl="2"/>
            <a:r>
              <a:rPr lang="en-US" sz="2200" dirty="0"/>
              <a:t>combinatorial problems – listing tests in for() or matrix...</a:t>
            </a:r>
          </a:p>
        </p:txBody>
      </p:sp>
      <p:sp>
        <p:nvSpPr>
          <p:cNvPr id="23" name="Rectangle 22">
            <a:extLst>
              <a:ext uri="{FF2B5EF4-FFF2-40B4-BE49-F238E27FC236}">
                <a16:creationId xmlns:a16="http://schemas.microsoft.com/office/drawing/2014/main" id="{311C7B84-B49E-4DD7-8233-20CB0E4DEDC4}"/>
              </a:ext>
            </a:extLst>
          </p:cNvPr>
          <p:cNvSpPr/>
          <p:nvPr/>
        </p:nvSpPr>
        <p:spPr>
          <a:xfrm>
            <a:off x="450592" y="1084498"/>
            <a:ext cx="9604561" cy="430887"/>
          </a:xfrm>
          <a:prstGeom prst="rect">
            <a:avLst/>
          </a:prstGeom>
        </p:spPr>
        <p:txBody>
          <a:bodyPr wrap="square">
            <a:spAutoFit/>
          </a:bodyPr>
          <a:lstStyle/>
          <a:p>
            <a:r>
              <a:rPr lang="en-US" sz="2200" dirty="0">
                <a:solidFill>
                  <a:schemeClr val="tx2"/>
                </a:solidFill>
                <a:latin typeface="Menlo" panose="020B0609030804020204" pitchFamily="49" charset="0"/>
                <a:hlinkClick r:id="rId3"/>
              </a:rPr>
              <a:t>github.com/</a:t>
            </a:r>
            <a:r>
              <a:rPr lang="en-US" sz="2200" dirty="0" err="1">
                <a:solidFill>
                  <a:schemeClr val="tx2"/>
                </a:solidFill>
                <a:latin typeface="Menlo" panose="020B0609030804020204" pitchFamily="49" charset="0"/>
                <a:hlinkClick r:id="rId3"/>
              </a:rPr>
              <a:t>bssw</a:t>
            </a:r>
            <a:r>
              <a:rPr lang="en-US" sz="2200" dirty="0">
                <a:solidFill>
                  <a:schemeClr val="tx2"/>
                </a:solidFill>
                <a:latin typeface="Menlo" panose="020B0609030804020204" pitchFamily="49" charset="0"/>
                <a:hlinkClick r:id="rId3"/>
              </a:rPr>
              <a:t>-tutorials/hello-numerical-world</a:t>
            </a:r>
            <a:endParaRPr lang="en-US" sz="2200" dirty="0">
              <a:solidFill>
                <a:schemeClr val="tx2"/>
              </a:solidFill>
              <a:latin typeface="Menlo" panose="020B0609030804020204" pitchFamily="49" charset="0"/>
            </a:endParaRPr>
          </a:p>
        </p:txBody>
      </p:sp>
    </p:spTree>
    <p:extLst>
      <p:ext uri="{BB962C8B-B14F-4D97-AF65-F5344CB8AC3E}">
        <p14:creationId xmlns:p14="http://schemas.microsoft.com/office/powerpoint/2010/main" val="2976463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0F5E125-1DF8-E846-A518-DEFED4D472CE}"/>
              </a:ext>
            </a:extLst>
          </p:cNvPr>
          <p:cNvSpPr/>
          <p:nvPr/>
        </p:nvSpPr>
        <p:spPr>
          <a:xfrm>
            <a:off x="7251279" y="5989206"/>
            <a:ext cx="2212258" cy="840658"/>
          </a:xfrm>
          <a:prstGeom prst="rect">
            <a:avLst/>
          </a:prstGeom>
          <a:solidFill>
            <a:schemeClr val="bg1"/>
          </a:solidFill>
          <a:ln>
            <a:no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2" name="Title 1">
            <a:extLst>
              <a:ext uri="{FF2B5EF4-FFF2-40B4-BE49-F238E27FC236}">
                <a16:creationId xmlns:a16="http://schemas.microsoft.com/office/drawing/2014/main" id="{A7149A06-7F99-7F46-8586-CE4B9FD01F2A}"/>
              </a:ext>
            </a:extLst>
          </p:cNvPr>
          <p:cNvSpPr>
            <a:spLocks noGrp="1"/>
          </p:cNvSpPr>
          <p:nvPr>
            <p:ph type="title"/>
          </p:nvPr>
        </p:nvSpPr>
        <p:spPr/>
        <p:txBody>
          <a:bodyPr/>
          <a:lstStyle/>
          <a:p>
            <a:r>
              <a:rPr lang="en-US" dirty="0"/>
              <a:t>Running Tests via </a:t>
            </a:r>
            <a:r>
              <a:rPr lang="en-US" dirty="0" err="1"/>
              <a:t>makefile</a:t>
            </a:r>
            <a:endParaRPr lang="en-US" dirty="0"/>
          </a:p>
        </p:txBody>
      </p:sp>
      <p:sp>
        <p:nvSpPr>
          <p:cNvPr id="9" name="Rectangle 8">
            <a:extLst>
              <a:ext uri="{FF2B5EF4-FFF2-40B4-BE49-F238E27FC236}">
                <a16:creationId xmlns:a16="http://schemas.microsoft.com/office/drawing/2014/main" id="{1006434A-0222-5643-8057-D12E2DDA8E3D}"/>
              </a:ext>
            </a:extLst>
          </p:cNvPr>
          <p:cNvSpPr/>
          <p:nvPr/>
        </p:nvSpPr>
        <p:spPr>
          <a:xfrm>
            <a:off x="571671" y="1841242"/>
            <a:ext cx="8059652" cy="4708981"/>
          </a:xfrm>
          <a:prstGeom prst="rect">
            <a:avLst/>
          </a:prstGeom>
          <a:solidFill>
            <a:schemeClr val="tx1">
              <a:lumMod val="75000"/>
              <a:lumOff val="25000"/>
            </a:schemeClr>
          </a:solidFill>
        </p:spPr>
        <p:txBody>
          <a:bodyPr wrap="square">
            <a:spAutoFit/>
          </a:bodyPr>
          <a:lstStyle/>
          <a:p>
            <a:r>
              <a:rPr lang="en-US" sz="2000" dirty="0">
                <a:solidFill>
                  <a:schemeClr val="bg1">
                    <a:lumMod val="95000"/>
                  </a:schemeClr>
                </a:solidFill>
              </a:rPr>
              <a:t>$ make </a:t>
            </a:r>
            <a:r>
              <a:rPr lang="en-US" sz="2000" dirty="0" err="1">
                <a:solidFill>
                  <a:schemeClr val="bg1">
                    <a:lumMod val="95000"/>
                  </a:schemeClr>
                </a:solidFill>
              </a:rPr>
              <a:t>check_all</a:t>
            </a:r>
            <a:endParaRPr lang="en-US" sz="2000" dirty="0">
              <a:solidFill>
                <a:schemeClr val="bg1">
                  <a:lumMod val="95000"/>
                </a:schemeClr>
              </a:solidFill>
            </a:endParaRPr>
          </a:p>
          <a:p>
            <a:pPr lvl="1"/>
            <a:r>
              <a:rPr lang="en-US" sz="2000" dirty="0" err="1">
                <a:solidFill>
                  <a:schemeClr val="bg1">
                    <a:lumMod val="95000"/>
                  </a:schemeClr>
                </a:solidFill>
              </a:rPr>
              <a:t>c++</a:t>
            </a:r>
            <a:r>
              <a:rPr lang="en-US" sz="2000" dirty="0">
                <a:solidFill>
                  <a:schemeClr val="bg1">
                    <a:lumMod val="95000"/>
                  </a:schemeClr>
                </a:solidFill>
              </a:rPr>
              <a:t> -c  -</a:t>
            </a:r>
            <a:r>
              <a:rPr lang="en-US" sz="2000" dirty="0" err="1">
                <a:solidFill>
                  <a:schemeClr val="bg1">
                    <a:lumMod val="95000"/>
                  </a:schemeClr>
                </a:solidFill>
              </a:rPr>
              <a:t>Iinclude</a:t>
            </a:r>
            <a:r>
              <a:rPr lang="en-US" sz="2000" dirty="0">
                <a:solidFill>
                  <a:schemeClr val="bg1">
                    <a:lumMod val="95000"/>
                  </a:schemeClr>
                </a:solidFill>
              </a:rPr>
              <a:t> -DHEAT_VERSION_MAJOR=0 -DHEAT_VERSION_MINOR=5  </a:t>
            </a:r>
            <a:r>
              <a:rPr lang="en-US" sz="2000" dirty="0" err="1">
                <a:solidFill>
                  <a:schemeClr val="bg1">
                    <a:lumMod val="95000"/>
                  </a:schemeClr>
                </a:solidFill>
              </a:rPr>
              <a:t>args.C</a:t>
            </a:r>
            <a:r>
              <a:rPr lang="en-US" sz="2000" dirty="0">
                <a:solidFill>
                  <a:schemeClr val="bg1">
                    <a:lumMod val="95000"/>
                  </a:schemeClr>
                </a:solidFill>
              </a:rPr>
              <a:t> -o </a:t>
            </a:r>
            <a:r>
              <a:rPr lang="en-US" sz="2000" dirty="0" err="1">
                <a:solidFill>
                  <a:schemeClr val="bg1">
                    <a:lumMod val="95000"/>
                  </a:schemeClr>
                </a:solidFill>
              </a:rPr>
              <a:t>args.o</a:t>
            </a:r>
            <a:endParaRPr lang="en-US" sz="2000" dirty="0">
              <a:solidFill>
                <a:schemeClr val="bg1">
                  <a:lumMod val="95000"/>
                </a:schemeClr>
              </a:solidFill>
            </a:endParaRPr>
          </a:p>
          <a:p>
            <a:pPr lvl="1"/>
            <a:r>
              <a:rPr lang="en-US" sz="2000" dirty="0" err="1">
                <a:solidFill>
                  <a:schemeClr val="bg1">
                    <a:lumMod val="95000"/>
                  </a:schemeClr>
                </a:solidFill>
              </a:rPr>
              <a:t>c++</a:t>
            </a:r>
            <a:r>
              <a:rPr lang="en-US" sz="2000" dirty="0">
                <a:solidFill>
                  <a:schemeClr val="bg1">
                    <a:lumMod val="95000"/>
                  </a:schemeClr>
                </a:solidFill>
              </a:rPr>
              <a:t> -o heat </a:t>
            </a:r>
            <a:r>
              <a:rPr lang="en-US" sz="2000" dirty="0" err="1">
                <a:solidFill>
                  <a:schemeClr val="bg1">
                    <a:lumMod val="95000"/>
                  </a:schemeClr>
                </a:solidFill>
              </a:rPr>
              <a:t>heat.o</a:t>
            </a:r>
            <a:r>
              <a:rPr lang="en-US" sz="2000" dirty="0">
                <a:solidFill>
                  <a:schemeClr val="bg1">
                    <a:lumMod val="95000"/>
                  </a:schemeClr>
                </a:solidFill>
              </a:rPr>
              <a:t> </a:t>
            </a:r>
            <a:r>
              <a:rPr lang="en-US" sz="2000" dirty="0" err="1">
                <a:solidFill>
                  <a:schemeClr val="bg1">
                    <a:lumMod val="95000"/>
                  </a:schemeClr>
                </a:solidFill>
              </a:rPr>
              <a:t>utils.o</a:t>
            </a:r>
            <a:r>
              <a:rPr lang="en-US" sz="2000" dirty="0">
                <a:solidFill>
                  <a:schemeClr val="bg1">
                    <a:lumMod val="95000"/>
                  </a:schemeClr>
                </a:solidFill>
              </a:rPr>
              <a:t> </a:t>
            </a:r>
            <a:r>
              <a:rPr lang="en-US" sz="2000" dirty="0" err="1">
                <a:solidFill>
                  <a:schemeClr val="bg1">
                    <a:lumMod val="95000"/>
                  </a:schemeClr>
                </a:solidFill>
              </a:rPr>
              <a:t>args.o</a:t>
            </a:r>
            <a:r>
              <a:rPr lang="en-US" sz="2000" dirty="0">
                <a:solidFill>
                  <a:schemeClr val="bg1">
                    <a:lumMod val="95000"/>
                  </a:schemeClr>
                </a:solidFill>
              </a:rPr>
              <a:t> </a:t>
            </a:r>
            <a:r>
              <a:rPr lang="en-US" sz="2000" dirty="0" err="1">
                <a:solidFill>
                  <a:schemeClr val="bg1">
                    <a:lumMod val="95000"/>
                  </a:schemeClr>
                </a:solidFill>
              </a:rPr>
              <a:t>exact.o</a:t>
            </a:r>
            <a:r>
              <a:rPr lang="en-US" sz="2000" dirty="0">
                <a:solidFill>
                  <a:schemeClr val="bg1">
                    <a:lumMod val="95000"/>
                  </a:schemeClr>
                </a:solidFill>
              </a:rPr>
              <a:t> </a:t>
            </a:r>
            <a:r>
              <a:rPr lang="en-US" sz="2000" dirty="0" err="1">
                <a:solidFill>
                  <a:schemeClr val="bg1">
                    <a:lumMod val="95000"/>
                  </a:schemeClr>
                </a:solidFill>
              </a:rPr>
              <a:t>ftcs.o</a:t>
            </a:r>
            <a:r>
              <a:rPr lang="en-US" sz="2000" dirty="0">
                <a:solidFill>
                  <a:schemeClr val="bg1">
                    <a:lumMod val="95000"/>
                  </a:schemeClr>
                </a:solidFill>
              </a:rPr>
              <a:t> upwind15.o </a:t>
            </a:r>
            <a:r>
              <a:rPr lang="en-US" sz="2000" dirty="0" err="1">
                <a:solidFill>
                  <a:schemeClr val="bg1">
                    <a:lumMod val="95000"/>
                  </a:schemeClr>
                </a:solidFill>
              </a:rPr>
              <a:t>crankn.o</a:t>
            </a:r>
            <a:r>
              <a:rPr lang="en-US" sz="2000" dirty="0">
                <a:solidFill>
                  <a:schemeClr val="bg1">
                    <a:lumMod val="95000"/>
                  </a:schemeClr>
                </a:solidFill>
              </a:rPr>
              <a:t>  -</a:t>
            </a:r>
            <a:r>
              <a:rPr lang="en-US" sz="2000" dirty="0" err="1">
                <a:solidFill>
                  <a:schemeClr val="bg1">
                    <a:lumMod val="95000"/>
                  </a:schemeClr>
                </a:solidFill>
              </a:rPr>
              <a:t>lm</a:t>
            </a:r>
            <a:endParaRPr lang="en-US" sz="2000" dirty="0">
              <a:solidFill>
                <a:schemeClr val="bg1">
                  <a:lumMod val="95000"/>
                </a:schemeClr>
              </a:solidFill>
            </a:endParaRPr>
          </a:p>
          <a:p>
            <a:pPr lvl="1"/>
            <a:r>
              <a:rPr lang="en-US" sz="2000" dirty="0">
                <a:solidFill>
                  <a:schemeClr val="bg1">
                    <a:lumMod val="95000"/>
                  </a:schemeClr>
                </a:solidFill>
              </a:rPr>
              <a:t>./heat </a:t>
            </a:r>
            <a:r>
              <a:rPr lang="en-US" sz="2000" dirty="0" err="1">
                <a:solidFill>
                  <a:schemeClr val="bg1">
                    <a:lumMod val="95000"/>
                  </a:schemeClr>
                </a:solidFill>
              </a:rPr>
              <a:t>runame</a:t>
            </a:r>
            <a:r>
              <a:rPr lang="en-US" sz="2000" dirty="0">
                <a:solidFill>
                  <a:schemeClr val="bg1">
                    <a:lumMod val="95000"/>
                  </a:schemeClr>
                </a:solidFill>
              </a:rPr>
              <a:t>=check </a:t>
            </a:r>
            <a:r>
              <a:rPr lang="en-US" sz="2000" dirty="0" err="1">
                <a:solidFill>
                  <a:schemeClr val="bg1">
                    <a:lumMod val="95000"/>
                  </a:schemeClr>
                </a:solidFill>
              </a:rPr>
              <a:t>outi</a:t>
            </a:r>
            <a:r>
              <a:rPr lang="en-US" sz="2000" dirty="0">
                <a:solidFill>
                  <a:schemeClr val="bg1">
                    <a:lumMod val="95000"/>
                  </a:schemeClr>
                </a:solidFill>
              </a:rPr>
              <a:t>=0 </a:t>
            </a:r>
            <a:r>
              <a:rPr lang="en-US" sz="2000" dirty="0" err="1">
                <a:solidFill>
                  <a:schemeClr val="bg1">
                    <a:lumMod val="95000"/>
                  </a:schemeClr>
                </a:solidFill>
              </a:rPr>
              <a:t>maxt</a:t>
            </a:r>
            <a:r>
              <a:rPr lang="en-US" sz="2000" dirty="0">
                <a:solidFill>
                  <a:schemeClr val="bg1">
                    <a:lumMod val="95000"/>
                  </a:schemeClr>
                </a:solidFill>
              </a:rPr>
              <a:t>=-5e-8 </a:t>
            </a:r>
            <a:r>
              <a:rPr lang="en-US" sz="2000" dirty="0" err="1">
                <a:solidFill>
                  <a:schemeClr val="bg1">
                    <a:lumMod val="95000"/>
                  </a:schemeClr>
                </a:solidFill>
              </a:rPr>
              <a:t>ic</a:t>
            </a:r>
            <a:r>
              <a:rPr lang="en-US" sz="2000" dirty="0">
                <a:solidFill>
                  <a:schemeClr val="bg1">
                    <a:lumMod val="95000"/>
                  </a:schemeClr>
                </a:solidFill>
              </a:rPr>
              <a:t>="rand(0,0.2,2)"</a:t>
            </a:r>
          </a:p>
          <a:p>
            <a:pPr lvl="1"/>
            <a:r>
              <a:rPr lang="en-US" sz="2000" dirty="0">
                <a:solidFill>
                  <a:schemeClr val="bg1">
                    <a:lumMod val="95000"/>
                  </a:schemeClr>
                </a:solidFill>
              </a:rPr>
              <a:t>    </a:t>
            </a:r>
            <a:r>
              <a:rPr lang="en-US" sz="2000" dirty="0" err="1">
                <a:solidFill>
                  <a:schemeClr val="bg1">
                    <a:lumMod val="95000"/>
                  </a:schemeClr>
                </a:solidFill>
              </a:rPr>
              <a:t>runame</a:t>
            </a:r>
            <a:r>
              <a:rPr lang="en-US" sz="2000" dirty="0">
                <a:solidFill>
                  <a:schemeClr val="bg1">
                    <a:lumMod val="95000"/>
                  </a:schemeClr>
                </a:solidFill>
              </a:rPr>
              <a:t>="check"</a:t>
            </a:r>
          </a:p>
          <a:p>
            <a:pPr lvl="1"/>
            <a:r>
              <a:rPr lang="en-US" sz="2000" dirty="0">
                <a:solidFill>
                  <a:schemeClr val="bg1">
                    <a:lumMod val="95000"/>
                  </a:schemeClr>
                </a:solidFill>
              </a:rPr>
              <a:t> ...</a:t>
            </a:r>
          </a:p>
          <a:p>
            <a:pPr lvl="1"/>
            <a:r>
              <a:rPr lang="en-US" sz="2000" dirty="0">
                <a:solidFill>
                  <a:schemeClr val="bg1">
                    <a:lumMod val="95000"/>
                  </a:schemeClr>
                </a:solidFill>
              </a:rPr>
              <a:t>Stopped after 001490 iterations for threshold 2.46636e-15</a:t>
            </a:r>
          </a:p>
          <a:p>
            <a:pPr lvl="1"/>
            <a:r>
              <a:rPr lang="en-US" sz="2000" dirty="0">
                <a:solidFill>
                  <a:schemeClr val="bg1">
                    <a:lumMod val="95000"/>
                  </a:schemeClr>
                </a:solidFill>
              </a:rPr>
              <a:t>cat check/</a:t>
            </a:r>
            <a:r>
              <a:rPr lang="en-US" sz="2000" dirty="0" err="1">
                <a:solidFill>
                  <a:schemeClr val="bg1">
                    <a:lumMod val="95000"/>
                  </a:schemeClr>
                </a:solidFill>
              </a:rPr>
              <a:t>check_soln_final.curve</a:t>
            </a:r>
            <a:endParaRPr lang="en-US" sz="2000" dirty="0">
              <a:solidFill>
                <a:schemeClr val="bg1">
                  <a:lumMod val="95000"/>
                </a:schemeClr>
              </a:solidFill>
            </a:endParaRPr>
          </a:p>
          <a:p>
            <a:pPr lvl="1"/>
            <a:r>
              <a:rPr lang="en-US" sz="2000" dirty="0">
                <a:solidFill>
                  <a:schemeClr val="bg1">
                    <a:lumMod val="95000"/>
                  </a:schemeClr>
                </a:solidFill>
              </a:rPr>
              <a:t># Temperature</a:t>
            </a:r>
          </a:p>
          <a:p>
            <a:pPr lvl="1"/>
            <a:r>
              <a:rPr lang="en-US" sz="2000" dirty="0">
                <a:solidFill>
                  <a:schemeClr val="bg1">
                    <a:lumMod val="95000"/>
                  </a:schemeClr>
                </a:solidFill>
              </a:rPr>
              <a:t>...</a:t>
            </a:r>
          </a:p>
          <a:p>
            <a:pPr lvl="1"/>
            <a:r>
              <a:rPr lang="en-US" sz="2000" dirty="0">
                <a:solidFill>
                  <a:schemeClr val="bg1">
                    <a:lumMod val="95000"/>
                  </a:schemeClr>
                </a:solidFill>
              </a:rPr>
              <a:t>./</a:t>
            </a:r>
            <a:r>
              <a:rPr lang="en-US" sz="2000" dirty="0" err="1">
                <a:solidFill>
                  <a:schemeClr val="bg1">
                    <a:lumMod val="95000"/>
                  </a:schemeClr>
                </a:solidFill>
              </a:rPr>
              <a:t>check.sh</a:t>
            </a:r>
            <a:r>
              <a:rPr lang="en-US" sz="2000" dirty="0">
                <a:solidFill>
                  <a:schemeClr val="bg1">
                    <a:lumMod val="95000"/>
                  </a:schemeClr>
                </a:solidFill>
              </a:rPr>
              <a:t> check/</a:t>
            </a:r>
            <a:r>
              <a:rPr lang="en-US" sz="2000" dirty="0" err="1">
                <a:solidFill>
                  <a:schemeClr val="bg1">
                    <a:lumMod val="95000"/>
                  </a:schemeClr>
                </a:solidFill>
              </a:rPr>
              <a:t>check_soln_final.curve</a:t>
            </a:r>
            <a:r>
              <a:rPr lang="en-US" sz="2000" dirty="0">
                <a:solidFill>
                  <a:schemeClr val="bg1">
                    <a:lumMod val="95000"/>
                  </a:schemeClr>
                </a:solidFill>
              </a:rPr>
              <a:t> 0</a:t>
            </a:r>
          </a:p>
          <a:p>
            <a:pPr lvl="1"/>
            <a:endParaRPr lang="en-US" sz="2000" dirty="0">
              <a:solidFill>
                <a:schemeClr val="bg1">
                  <a:lumMod val="95000"/>
                </a:schemeClr>
              </a:solidFill>
            </a:endParaRPr>
          </a:p>
          <a:p>
            <a:r>
              <a:rPr lang="en-US" sz="2000" b="1" dirty="0">
                <a:solidFill>
                  <a:srgbClr val="15FF04"/>
                </a:solidFill>
              </a:rPr>
              <a:t> make completes: commands succeeded</a:t>
            </a:r>
          </a:p>
        </p:txBody>
      </p:sp>
      <p:sp>
        <p:nvSpPr>
          <p:cNvPr id="4" name="Rectangle 3">
            <a:extLst>
              <a:ext uri="{FF2B5EF4-FFF2-40B4-BE49-F238E27FC236}">
                <a16:creationId xmlns:a16="http://schemas.microsoft.com/office/drawing/2014/main" id="{315CDEB5-B97B-2B40-B8A9-8A8D91D93761}"/>
              </a:ext>
            </a:extLst>
          </p:cNvPr>
          <p:cNvSpPr/>
          <p:nvPr/>
        </p:nvSpPr>
        <p:spPr>
          <a:xfrm>
            <a:off x="8848165" y="4685647"/>
            <a:ext cx="3340660" cy="769441"/>
          </a:xfrm>
          <a:prstGeom prst="rect">
            <a:avLst/>
          </a:prstGeom>
        </p:spPr>
        <p:txBody>
          <a:bodyPr wrap="square">
            <a:spAutoFit/>
          </a:bodyPr>
          <a:lstStyle/>
          <a:p>
            <a:r>
              <a:rPr lang="en-US" sz="2200" dirty="0"/>
              <a:t>steady-state test</a:t>
            </a:r>
          </a:p>
          <a:p>
            <a:r>
              <a:rPr lang="en-US" sz="2200" dirty="0"/>
              <a:t>(should be straight line)  </a:t>
            </a:r>
          </a:p>
        </p:txBody>
      </p:sp>
      <p:sp>
        <p:nvSpPr>
          <p:cNvPr id="7" name="Rectangle 6">
            <a:extLst>
              <a:ext uri="{FF2B5EF4-FFF2-40B4-BE49-F238E27FC236}">
                <a16:creationId xmlns:a16="http://schemas.microsoft.com/office/drawing/2014/main" id="{6FC81DEA-AAE4-3E4B-B924-C9832330C360}"/>
              </a:ext>
            </a:extLst>
          </p:cNvPr>
          <p:cNvSpPr/>
          <p:nvPr/>
        </p:nvSpPr>
        <p:spPr>
          <a:xfrm>
            <a:off x="8848165" y="1653988"/>
            <a:ext cx="3213847" cy="2366683"/>
          </a:xfrm>
          <a:prstGeom prst="rect">
            <a:avLst/>
          </a:prstGeom>
          <a:noFill/>
          <a:ln>
            <a:solidFill>
              <a:schemeClr val="tx1"/>
            </a:solid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cxnSp>
        <p:nvCxnSpPr>
          <p:cNvPr id="10" name="Straight Connector 9">
            <a:extLst>
              <a:ext uri="{FF2B5EF4-FFF2-40B4-BE49-F238E27FC236}">
                <a16:creationId xmlns:a16="http://schemas.microsoft.com/office/drawing/2014/main" id="{48A07FD3-EAF7-9640-89AD-7801B8344EFE}"/>
              </a:ext>
            </a:extLst>
          </p:cNvPr>
          <p:cNvCxnSpPr/>
          <p:nvPr/>
        </p:nvCxnSpPr>
        <p:spPr>
          <a:xfrm>
            <a:off x="9127671" y="2008414"/>
            <a:ext cx="0" cy="1779815"/>
          </a:xfrm>
          <a:prstGeom prst="line">
            <a:avLst/>
          </a:prstGeom>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0754805A-40DA-4140-8BB8-1BFC32A0CB11}"/>
              </a:ext>
            </a:extLst>
          </p:cNvPr>
          <p:cNvCxnSpPr>
            <a:cxnSpLocks/>
          </p:cNvCxnSpPr>
          <p:nvPr/>
        </p:nvCxnSpPr>
        <p:spPr>
          <a:xfrm flipH="1">
            <a:off x="9127671" y="3788229"/>
            <a:ext cx="2458162" cy="0"/>
          </a:xfrm>
          <a:prstGeom prst="line">
            <a:avLst/>
          </a:prstGeom>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E4D5CD45-B8B2-DA40-B2FE-76BE171CAC15}"/>
              </a:ext>
            </a:extLst>
          </p:cNvPr>
          <p:cNvCxnSpPr/>
          <p:nvPr/>
        </p:nvCxnSpPr>
        <p:spPr>
          <a:xfrm flipV="1">
            <a:off x="9127671" y="2563586"/>
            <a:ext cx="2458162" cy="669471"/>
          </a:xfrm>
          <a:prstGeom prst="line">
            <a:avLst/>
          </a:prstGeom>
          <a:ln/>
        </p:spPr>
        <p:style>
          <a:lnRef idx="1">
            <a:schemeClr val="accent4"/>
          </a:lnRef>
          <a:fillRef idx="0">
            <a:schemeClr val="accent4"/>
          </a:fillRef>
          <a:effectRef idx="0">
            <a:schemeClr val="accent4"/>
          </a:effectRef>
          <a:fontRef idx="minor">
            <a:schemeClr val="tx1"/>
          </a:fontRef>
        </p:style>
      </p:cxnSp>
      <p:sp>
        <p:nvSpPr>
          <p:cNvPr id="16" name="Rectangle 15">
            <a:extLst>
              <a:ext uri="{FF2B5EF4-FFF2-40B4-BE49-F238E27FC236}">
                <a16:creationId xmlns:a16="http://schemas.microsoft.com/office/drawing/2014/main" id="{4234FE1B-C74F-D44D-9ADD-834AC851A7B0}"/>
              </a:ext>
            </a:extLst>
          </p:cNvPr>
          <p:cNvSpPr/>
          <p:nvPr/>
        </p:nvSpPr>
        <p:spPr>
          <a:xfrm>
            <a:off x="9463537" y="2350288"/>
            <a:ext cx="1287532" cy="369332"/>
          </a:xfrm>
          <a:prstGeom prst="rect">
            <a:avLst/>
          </a:prstGeom>
        </p:spPr>
        <p:txBody>
          <a:bodyPr wrap="none">
            <a:spAutoFit/>
          </a:bodyPr>
          <a:lstStyle/>
          <a:p>
            <a:r>
              <a:rPr lang="en-US" dirty="0">
                <a:solidFill>
                  <a:srgbClr val="C00000"/>
                </a:solidFill>
                <a:latin typeface="Monaco" pitchFamily="2" charset="77"/>
              </a:rPr>
              <a:t>exact(x)</a:t>
            </a:r>
            <a:endParaRPr lang="en-US" dirty="0">
              <a:solidFill>
                <a:srgbClr val="C00000"/>
              </a:solidFill>
              <a:effectLst/>
              <a:latin typeface="Monaco" pitchFamily="2" charset="77"/>
            </a:endParaRPr>
          </a:p>
        </p:txBody>
      </p:sp>
      <p:sp>
        <p:nvSpPr>
          <p:cNvPr id="17" name="Rectangle 16">
            <a:extLst>
              <a:ext uri="{FF2B5EF4-FFF2-40B4-BE49-F238E27FC236}">
                <a16:creationId xmlns:a16="http://schemas.microsoft.com/office/drawing/2014/main" id="{96F9E60A-EF08-D448-8C50-C00EE5F8C0BE}"/>
              </a:ext>
            </a:extLst>
          </p:cNvPr>
          <p:cNvSpPr/>
          <p:nvPr/>
        </p:nvSpPr>
        <p:spPr>
          <a:xfrm>
            <a:off x="11542815" y="3464500"/>
            <a:ext cx="322524" cy="369332"/>
          </a:xfrm>
          <a:prstGeom prst="rect">
            <a:avLst/>
          </a:prstGeom>
        </p:spPr>
        <p:txBody>
          <a:bodyPr wrap="none">
            <a:spAutoFit/>
          </a:bodyPr>
          <a:lstStyle/>
          <a:p>
            <a:r>
              <a:rPr lang="en-US" dirty="0">
                <a:latin typeface="Monaco" pitchFamily="2" charset="77"/>
              </a:rPr>
              <a:t>x</a:t>
            </a:r>
            <a:endParaRPr lang="en-US" dirty="0">
              <a:effectLst/>
              <a:latin typeface="Monaco" pitchFamily="2" charset="77"/>
            </a:endParaRPr>
          </a:p>
        </p:txBody>
      </p:sp>
      <p:sp>
        <p:nvSpPr>
          <p:cNvPr id="18" name="Arc 17">
            <a:extLst>
              <a:ext uri="{FF2B5EF4-FFF2-40B4-BE49-F238E27FC236}">
                <a16:creationId xmlns:a16="http://schemas.microsoft.com/office/drawing/2014/main" id="{A364EDA8-C96E-2445-80F6-268F6BCF1AEA}"/>
              </a:ext>
            </a:extLst>
          </p:cNvPr>
          <p:cNvSpPr/>
          <p:nvPr/>
        </p:nvSpPr>
        <p:spPr>
          <a:xfrm rot="20965781" flipV="1">
            <a:off x="6440151" y="1147774"/>
            <a:ext cx="6351595" cy="2030910"/>
          </a:xfrm>
          <a:prstGeom prst="arc">
            <a:avLst>
              <a:gd name="adj1" fmla="val 14121078"/>
              <a:gd name="adj2" fmla="val 20112706"/>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Rectangle 19">
            <a:extLst>
              <a:ext uri="{FF2B5EF4-FFF2-40B4-BE49-F238E27FC236}">
                <a16:creationId xmlns:a16="http://schemas.microsoft.com/office/drawing/2014/main" id="{C6B81455-ABF8-E945-80A9-5878A6D1E872}"/>
              </a:ext>
            </a:extLst>
          </p:cNvPr>
          <p:cNvSpPr/>
          <p:nvPr/>
        </p:nvSpPr>
        <p:spPr>
          <a:xfrm>
            <a:off x="10176232" y="2983944"/>
            <a:ext cx="1149674" cy="369332"/>
          </a:xfrm>
          <a:prstGeom prst="rect">
            <a:avLst/>
          </a:prstGeom>
        </p:spPr>
        <p:txBody>
          <a:bodyPr wrap="none">
            <a:spAutoFit/>
          </a:bodyPr>
          <a:lstStyle/>
          <a:p>
            <a:r>
              <a:rPr lang="en-US" dirty="0" err="1">
                <a:solidFill>
                  <a:schemeClr val="tx2"/>
                </a:solidFill>
                <a:latin typeface="Monaco" pitchFamily="2" charset="77"/>
              </a:rPr>
              <a:t>curr</a:t>
            </a:r>
            <a:r>
              <a:rPr lang="en-US" dirty="0">
                <a:solidFill>
                  <a:schemeClr val="tx2"/>
                </a:solidFill>
                <a:latin typeface="Monaco" pitchFamily="2" charset="77"/>
              </a:rPr>
              <a:t>(x)</a:t>
            </a:r>
            <a:endParaRPr lang="en-US" dirty="0">
              <a:solidFill>
                <a:schemeClr val="tx2"/>
              </a:solidFill>
              <a:effectLst/>
              <a:latin typeface="Monaco" pitchFamily="2" charset="77"/>
            </a:endParaRPr>
          </a:p>
        </p:txBody>
      </p:sp>
      <p:sp>
        <p:nvSpPr>
          <p:cNvPr id="19" name="TextBox 18">
            <a:extLst>
              <a:ext uri="{FF2B5EF4-FFF2-40B4-BE49-F238E27FC236}">
                <a16:creationId xmlns:a16="http://schemas.microsoft.com/office/drawing/2014/main" id="{E5E6DB7C-ECA3-9B49-A237-0083EE1FE21B}"/>
              </a:ext>
            </a:extLst>
          </p:cNvPr>
          <p:cNvSpPr txBox="1"/>
          <p:nvPr/>
        </p:nvSpPr>
        <p:spPr>
          <a:xfrm>
            <a:off x="9832811" y="4192021"/>
            <a:ext cx="1594358" cy="433965"/>
          </a:xfrm>
          <a:prstGeom prst="rect">
            <a:avLst/>
          </a:prstGeom>
          <a:noFill/>
        </p:spPr>
        <p:txBody>
          <a:bodyPr wrap="square" lIns="118872" tIns="91440" rIns="118872" bIns="91440" rtlCol="0" anchor="ctr" anchorCtr="0">
            <a:spAutoFit/>
          </a:bodyPr>
          <a:lstStyle/>
          <a:p>
            <a:pPr algn="l">
              <a:lnSpc>
                <a:spcPct val="90000"/>
              </a:lnSpc>
            </a:pPr>
            <a:r>
              <a:rPr lang="en-US" dirty="0">
                <a:solidFill>
                  <a:srgbClr val="C00000"/>
                </a:solidFill>
              </a:rPr>
              <a:t>error?</a:t>
            </a:r>
          </a:p>
        </p:txBody>
      </p:sp>
      <p:sp>
        <p:nvSpPr>
          <p:cNvPr id="22" name="Freeform 21">
            <a:extLst>
              <a:ext uri="{FF2B5EF4-FFF2-40B4-BE49-F238E27FC236}">
                <a16:creationId xmlns:a16="http://schemas.microsoft.com/office/drawing/2014/main" id="{D4A067E1-6405-A44B-9E50-13BD5AC2058D}"/>
              </a:ext>
            </a:extLst>
          </p:cNvPr>
          <p:cNvSpPr/>
          <p:nvPr/>
        </p:nvSpPr>
        <p:spPr>
          <a:xfrm>
            <a:off x="9405257" y="2412300"/>
            <a:ext cx="2260250" cy="1785247"/>
          </a:xfrm>
          <a:custGeom>
            <a:avLst/>
            <a:gdLst>
              <a:gd name="connsiteX0" fmla="*/ 0 w 2260250"/>
              <a:gd name="connsiteY0" fmla="*/ 794037 h 2563460"/>
              <a:gd name="connsiteX1" fmla="*/ 166255 w 2260250"/>
              <a:gd name="connsiteY1" fmla="*/ 734660 h 2563460"/>
              <a:gd name="connsiteX2" fmla="*/ 498764 w 2260250"/>
              <a:gd name="connsiteY2" fmla="*/ 722785 h 2563460"/>
              <a:gd name="connsiteX3" fmla="*/ 581891 w 2260250"/>
              <a:gd name="connsiteY3" fmla="*/ 604031 h 2563460"/>
              <a:gd name="connsiteX4" fmla="*/ 866899 w 2260250"/>
              <a:gd name="connsiteY4" fmla="*/ 675283 h 2563460"/>
              <a:gd name="connsiteX5" fmla="*/ 938151 w 2260250"/>
              <a:gd name="connsiteY5" fmla="*/ 509029 h 2563460"/>
              <a:gd name="connsiteX6" fmla="*/ 1151907 w 2260250"/>
              <a:gd name="connsiteY6" fmla="*/ 544655 h 2563460"/>
              <a:gd name="connsiteX7" fmla="*/ 1306286 w 2260250"/>
              <a:gd name="connsiteY7" fmla="*/ 414026 h 2563460"/>
              <a:gd name="connsiteX8" fmla="*/ 1543792 w 2260250"/>
              <a:gd name="connsiteY8" fmla="*/ 449652 h 2563460"/>
              <a:gd name="connsiteX9" fmla="*/ 1662546 w 2260250"/>
              <a:gd name="connsiteY9" fmla="*/ 330899 h 2563460"/>
              <a:gd name="connsiteX10" fmla="*/ 1769424 w 2260250"/>
              <a:gd name="connsiteY10" fmla="*/ 366525 h 2563460"/>
              <a:gd name="connsiteX11" fmla="*/ 1923803 w 2260250"/>
              <a:gd name="connsiteY11" fmla="*/ 247772 h 2563460"/>
              <a:gd name="connsiteX12" fmla="*/ 2090057 w 2260250"/>
              <a:gd name="connsiteY12" fmla="*/ 247772 h 2563460"/>
              <a:gd name="connsiteX13" fmla="*/ 2196935 w 2260250"/>
              <a:gd name="connsiteY13" fmla="*/ 152769 h 2563460"/>
              <a:gd name="connsiteX14" fmla="*/ 1045029 w 2260250"/>
              <a:gd name="connsiteY14" fmla="*/ 2563460 h 2563460"/>
              <a:gd name="connsiteX0" fmla="*/ 0 w 2260250"/>
              <a:gd name="connsiteY0" fmla="*/ 794037 h 1785247"/>
              <a:gd name="connsiteX1" fmla="*/ 166255 w 2260250"/>
              <a:gd name="connsiteY1" fmla="*/ 734660 h 1785247"/>
              <a:gd name="connsiteX2" fmla="*/ 498764 w 2260250"/>
              <a:gd name="connsiteY2" fmla="*/ 722785 h 1785247"/>
              <a:gd name="connsiteX3" fmla="*/ 581891 w 2260250"/>
              <a:gd name="connsiteY3" fmla="*/ 604031 h 1785247"/>
              <a:gd name="connsiteX4" fmla="*/ 866899 w 2260250"/>
              <a:gd name="connsiteY4" fmla="*/ 675283 h 1785247"/>
              <a:gd name="connsiteX5" fmla="*/ 938151 w 2260250"/>
              <a:gd name="connsiteY5" fmla="*/ 509029 h 1785247"/>
              <a:gd name="connsiteX6" fmla="*/ 1151907 w 2260250"/>
              <a:gd name="connsiteY6" fmla="*/ 544655 h 1785247"/>
              <a:gd name="connsiteX7" fmla="*/ 1306286 w 2260250"/>
              <a:gd name="connsiteY7" fmla="*/ 414026 h 1785247"/>
              <a:gd name="connsiteX8" fmla="*/ 1543792 w 2260250"/>
              <a:gd name="connsiteY8" fmla="*/ 449652 h 1785247"/>
              <a:gd name="connsiteX9" fmla="*/ 1662546 w 2260250"/>
              <a:gd name="connsiteY9" fmla="*/ 330899 h 1785247"/>
              <a:gd name="connsiteX10" fmla="*/ 1769424 w 2260250"/>
              <a:gd name="connsiteY10" fmla="*/ 366525 h 1785247"/>
              <a:gd name="connsiteX11" fmla="*/ 1923803 w 2260250"/>
              <a:gd name="connsiteY11" fmla="*/ 247772 h 1785247"/>
              <a:gd name="connsiteX12" fmla="*/ 2090057 w 2260250"/>
              <a:gd name="connsiteY12" fmla="*/ 247772 h 1785247"/>
              <a:gd name="connsiteX13" fmla="*/ 2196935 w 2260250"/>
              <a:gd name="connsiteY13" fmla="*/ 152769 h 1785247"/>
              <a:gd name="connsiteX14" fmla="*/ 1220127 w 2260250"/>
              <a:gd name="connsiteY14" fmla="*/ 1785247 h 1785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60250" h="1785247">
                <a:moveTo>
                  <a:pt x="0" y="794037"/>
                </a:moveTo>
                <a:cubicBezTo>
                  <a:pt x="41564" y="770286"/>
                  <a:pt x="83128" y="746535"/>
                  <a:pt x="166255" y="734660"/>
                </a:cubicBezTo>
                <a:cubicBezTo>
                  <a:pt x="249382" y="722785"/>
                  <a:pt x="429491" y="744556"/>
                  <a:pt x="498764" y="722785"/>
                </a:cubicBezTo>
                <a:cubicBezTo>
                  <a:pt x="568037" y="701014"/>
                  <a:pt x="520535" y="611948"/>
                  <a:pt x="581891" y="604031"/>
                </a:cubicBezTo>
                <a:cubicBezTo>
                  <a:pt x="643247" y="596114"/>
                  <a:pt x="807522" y="691117"/>
                  <a:pt x="866899" y="675283"/>
                </a:cubicBezTo>
                <a:cubicBezTo>
                  <a:pt x="926276" y="659449"/>
                  <a:pt x="890650" y="530800"/>
                  <a:pt x="938151" y="509029"/>
                </a:cubicBezTo>
                <a:cubicBezTo>
                  <a:pt x="985652" y="487258"/>
                  <a:pt x="1090551" y="560489"/>
                  <a:pt x="1151907" y="544655"/>
                </a:cubicBezTo>
                <a:cubicBezTo>
                  <a:pt x="1213263" y="528821"/>
                  <a:pt x="1240972" y="429860"/>
                  <a:pt x="1306286" y="414026"/>
                </a:cubicBezTo>
                <a:cubicBezTo>
                  <a:pt x="1371600" y="398192"/>
                  <a:pt x="1484415" y="463506"/>
                  <a:pt x="1543792" y="449652"/>
                </a:cubicBezTo>
                <a:cubicBezTo>
                  <a:pt x="1603169" y="435798"/>
                  <a:pt x="1624941" y="344753"/>
                  <a:pt x="1662546" y="330899"/>
                </a:cubicBezTo>
                <a:cubicBezTo>
                  <a:pt x="1700151" y="317045"/>
                  <a:pt x="1725881" y="380379"/>
                  <a:pt x="1769424" y="366525"/>
                </a:cubicBezTo>
                <a:cubicBezTo>
                  <a:pt x="1812967" y="352671"/>
                  <a:pt x="1870364" y="267564"/>
                  <a:pt x="1923803" y="247772"/>
                </a:cubicBezTo>
                <a:cubicBezTo>
                  <a:pt x="1977242" y="227980"/>
                  <a:pt x="2044535" y="263606"/>
                  <a:pt x="2090057" y="247772"/>
                </a:cubicBezTo>
                <a:cubicBezTo>
                  <a:pt x="2135579" y="231938"/>
                  <a:pt x="2371106" y="-233179"/>
                  <a:pt x="2196935" y="152769"/>
                </a:cubicBezTo>
                <a:cubicBezTo>
                  <a:pt x="2022764" y="538717"/>
                  <a:pt x="1708994" y="772875"/>
                  <a:pt x="1220127" y="1785247"/>
                </a:cubicBezTo>
              </a:path>
            </a:pathLst>
          </a:custGeom>
          <a:ln w="15875">
            <a:solidFill>
              <a:srgbClr val="C00000"/>
            </a:solidFill>
            <a:tailEnd type="stealth"/>
            <a:extLst>
              <a:ext uri="{C807C97D-BFC1-408E-A445-0C87EB9F89A2}">
                <ask:lineSketchStyleProps xmlns:ask="http://schemas.microsoft.com/office/drawing/2018/sketchyshapes" sd="1219033472">
                  <a:custGeom>
                    <a:avLst/>
                    <a:gdLst>
                      <a:gd name="connsiteX0" fmla="*/ 0 w 2260250"/>
                      <a:gd name="connsiteY0" fmla="*/ 794037 h 2563460"/>
                      <a:gd name="connsiteX1" fmla="*/ 166255 w 2260250"/>
                      <a:gd name="connsiteY1" fmla="*/ 734660 h 2563460"/>
                      <a:gd name="connsiteX2" fmla="*/ 498764 w 2260250"/>
                      <a:gd name="connsiteY2" fmla="*/ 722785 h 2563460"/>
                      <a:gd name="connsiteX3" fmla="*/ 581891 w 2260250"/>
                      <a:gd name="connsiteY3" fmla="*/ 604031 h 2563460"/>
                      <a:gd name="connsiteX4" fmla="*/ 866899 w 2260250"/>
                      <a:gd name="connsiteY4" fmla="*/ 675283 h 2563460"/>
                      <a:gd name="connsiteX5" fmla="*/ 938151 w 2260250"/>
                      <a:gd name="connsiteY5" fmla="*/ 509029 h 2563460"/>
                      <a:gd name="connsiteX6" fmla="*/ 1151907 w 2260250"/>
                      <a:gd name="connsiteY6" fmla="*/ 544655 h 2563460"/>
                      <a:gd name="connsiteX7" fmla="*/ 1306286 w 2260250"/>
                      <a:gd name="connsiteY7" fmla="*/ 414026 h 2563460"/>
                      <a:gd name="connsiteX8" fmla="*/ 1543792 w 2260250"/>
                      <a:gd name="connsiteY8" fmla="*/ 449652 h 2563460"/>
                      <a:gd name="connsiteX9" fmla="*/ 1662546 w 2260250"/>
                      <a:gd name="connsiteY9" fmla="*/ 330899 h 2563460"/>
                      <a:gd name="connsiteX10" fmla="*/ 1769424 w 2260250"/>
                      <a:gd name="connsiteY10" fmla="*/ 366525 h 2563460"/>
                      <a:gd name="connsiteX11" fmla="*/ 1923803 w 2260250"/>
                      <a:gd name="connsiteY11" fmla="*/ 247772 h 2563460"/>
                      <a:gd name="connsiteX12" fmla="*/ 2090057 w 2260250"/>
                      <a:gd name="connsiteY12" fmla="*/ 247772 h 2563460"/>
                      <a:gd name="connsiteX13" fmla="*/ 2196935 w 2260250"/>
                      <a:gd name="connsiteY13" fmla="*/ 152769 h 2563460"/>
                      <a:gd name="connsiteX14" fmla="*/ 1045029 w 2260250"/>
                      <a:gd name="connsiteY14" fmla="*/ 2563460 h 2563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60250" h="2563460" extrusionOk="0">
                        <a:moveTo>
                          <a:pt x="0" y="794037"/>
                        </a:moveTo>
                        <a:cubicBezTo>
                          <a:pt x="37319" y="767668"/>
                          <a:pt x="80694" y="747448"/>
                          <a:pt x="166255" y="734660"/>
                        </a:cubicBezTo>
                        <a:cubicBezTo>
                          <a:pt x="266124" y="726310"/>
                          <a:pt x="417947" y="744923"/>
                          <a:pt x="498764" y="722785"/>
                        </a:cubicBezTo>
                        <a:cubicBezTo>
                          <a:pt x="555748" y="713015"/>
                          <a:pt x="517533" y="628543"/>
                          <a:pt x="581891" y="604031"/>
                        </a:cubicBezTo>
                        <a:cubicBezTo>
                          <a:pt x="631741" y="589819"/>
                          <a:pt x="819044" y="696622"/>
                          <a:pt x="866899" y="675283"/>
                        </a:cubicBezTo>
                        <a:cubicBezTo>
                          <a:pt x="935343" y="660525"/>
                          <a:pt x="895786" y="520230"/>
                          <a:pt x="938151" y="509029"/>
                        </a:cubicBezTo>
                        <a:cubicBezTo>
                          <a:pt x="974426" y="485539"/>
                          <a:pt x="1085314" y="565420"/>
                          <a:pt x="1151907" y="544655"/>
                        </a:cubicBezTo>
                        <a:cubicBezTo>
                          <a:pt x="1211974" y="516525"/>
                          <a:pt x="1239628" y="431728"/>
                          <a:pt x="1306286" y="414026"/>
                        </a:cubicBezTo>
                        <a:cubicBezTo>
                          <a:pt x="1374754" y="399958"/>
                          <a:pt x="1494050" y="465823"/>
                          <a:pt x="1543792" y="449652"/>
                        </a:cubicBezTo>
                        <a:cubicBezTo>
                          <a:pt x="1600631" y="435388"/>
                          <a:pt x="1631894" y="350439"/>
                          <a:pt x="1662546" y="330899"/>
                        </a:cubicBezTo>
                        <a:cubicBezTo>
                          <a:pt x="1707199" y="327537"/>
                          <a:pt x="1726714" y="389004"/>
                          <a:pt x="1769424" y="366525"/>
                        </a:cubicBezTo>
                        <a:cubicBezTo>
                          <a:pt x="1821101" y="365200"/>
                          <a:pt x="1877581" y="276404"/>
                          <a:pt x="1923803" y="247772"/>
                        </a:cubicBezTo>
                        <a:cubicBezTo>
                          <a:pt x="1985789" y="220497"/>
                          <a:pt x="2047391" y="250172"/>
                          <a:pt x="2090057" y="247772"/>
                        </a:cubicBezTo>
                        <a:cubicBezTo>
                          <a:pt x="2069815" y="242737"/>
                          <a:pt x="2325376" y="-264732"/>
                          <a:pt x="2196935" y="152769"/>
                        </a:cubicBezTo>
                        <a:cubicBezTo>
                          <a:pt x="1955094" y="533913"/>
                          <a:pt x="1435568" y="1350652"/>
                          <a:pt x="1045029" y="2563460"/>
                        </a:cubicBezTo>
                      </a:path>
                    </a:pathLst>
                  </a:custGeom>
                  <ask:type>
                    <ask:lineSketchNone/>
                  </ask:type>
                </ask:lineSketchStyleProps>
              </a:ext>
            </a:extLst>
          </a:ln>
        </p:spPr>
        <p:style>
          <a:lnRef idx="1">
            <a:schemeClr val="dk1"/>
          </a:lnRef>
          <a:fillRef idx="0">
            <a:schemeClr val="dk1"/>
          </a:fillRef>
          <a:effectRef idx="0">
            <a:schemeClr val="dk1"/>
          </a:effectRef>
          <a:fontRef idx="minor">
            <a:schemeClr val="tx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2234BBD0-1B61-4749-B013-8B004B83552D}"/>
              </a:ext>
            </a:extLst>
          </p:cNvPr>
          <p:cNvSpPr/>
          <p:nvPr/>
        </p:nvSpPr>
        <p:spPr>
          <a:xfrm>
            <a:off x="450592" y="1084498"/>
            <a:ext cx="9604561" cy="430887"/>
          </a:xfrm>
          <a:prstGeom prst="rect">
            <a:avLst/>
          </a:prstGeom>
        </p:spPr>
        <p:txBody>
          <a:bodyPr wrap="square">
            <a:spAutoFit/>
          </a:bodyPr>
          <a:lstStyle/>
          <a:p>
            <a:r>
              <a:rPr lang="en-US" sz="2200" dirty="0">
                <a:solidFill>
                  <a:schemeClr val="tx2"/>
                </a:solidFill>
                <a:latin typeface="Menlo" panose="020B0609030804020204" pitchFamily="49" charset="0"/>
                <a:hlinkClick r:id="rId3"/>
              </a:rPr>
              <a:t>github.com/</a:t>
            </a:r>
            <a:r>
              <a:rPr lang="en-US" sz="2200" dirty="0" err="1">
                <a:solidFill>
                  <a:schemeClr val="tx2"/>
                </a:solidFill>
                <a:latin typeface="Menlo" panose="020B0609030804020204" pitchFamily="49" charset="0"/>
                <a:hlinkClick r:id="rId3"/>
              </a:rPr>
              <a:t>bssw</a:t>
            </a:r>
            <a:r>
              <a:rPr lang="en-US" sz="2200" dirty="0">
                <a:solidFill>
                  <a:schemeClr val="tx2"/>
                </a:solidFill>
                <a:latin typeface="Menlo" panose="020B0609030804020204" pitchFamily="49" charset="0"/>
                <a:hlinkClick r:id="rId3"/>
              </a:rPr>
              <a:t>-tutorials/hello-numerical-world</a:t>
            </a:r>
            <a:endParaRPr lang="en-US" sz="2200" dirty="0">
              <a:solidFill>
                <a:schemeClr val="tx2"/>
              </a:solidFill>
              <a:latin typeface="Menlo" panose="020B0609030804020204" pitchFamily="49" charset="0"/>
            </a:endParaRPr>
          </a:p>
        </p:txBody>
      </p:sp>
    </p:spTree>
    <p:extLst>
      <p:ext uri="{BB962C8B-B14F-4D97-AF65-F5344CB8AC3E}">
        <p14:creationId xmlns:p14="http://schemas.microsoft.com/office/powerpoint/2010/main" val="40395823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76EEB-43E1-F64D-85B5-5CC6AD754298}"/>
              </a:ext>
            </a:extLst>
          </p:cNvPr>
          <p:cNvSpPr>
            <a:spLocks noGrp="1"/>
          </p:cNvSpPr>
          <p:nvPr>
            <p:ph type="title"/>
          </p:nvPr>
        </p:nvSpPr>
        <p:spPr/>
        <p:txBody>
          <a:bodyPr/>
          <a:lstStyle/>
          <a:p>
            <a:r>
              <a:rPr lang="en-US" dirty="0"/>
              <a:t>TODO – try out new build tools and add tests to them</a:t>
            </a:r>
          </a:p>
        </p:txBody>
      </p:sp>
      <p:sp>
        <p:nvSpPr>
          <p:cNvPr id="3" name="Content Placeholder 2">
            <a:extLst>
              <a:ext uri="{FF2B5EF4-FFF2-40B4-BE49-F238E27FC236}">
                <a16:creationId xmlns:a16="http://schemas.microsoft.com/office/drawing/2014/main" id="{41764CD8-1A86-7F41-BF28-CD89A699A75F}"/>
              </a:ext>
            </a:extLst>
          </p:cNvPr>
          <p:cNvSpPr>
            <a:spLocks noGrp="1"/>
          </p:cNvSpPr>
          <p:nvPr>
            <p:ph idx="1"/>
          </p:nvPr>
        </p:nvSpPr>
        <p:spPr>
          <a:xfrm>
            <a:off x="365760" y="1096093"/>
            <a:ext cx="11369809" cy="5114702"/>
          </a:xfrm>
        </p:spPr>
        <p:txBody>
          <a:bodyPr/>
          <a:lstStyle/>
          <a:p>
            <a:r>
              <a:rPr lang="en-US" sz="2800" dirty="0"/>
              <a:t>Replace </a:t>
            </a:r>
            <a:r>
              <a:rPr lang="en-US" sz="2800" dirty="0" err="1"/>
              <a:t>makefile</a:t>
            </a:r>
            <a:r>
              <a:rPr lang="en-US" sz="2800" dirty="0"/>
              <a:t> with </a:t>
            </a:r>
            <a:r>
              <a:rPr lang="en-US" sz="2800" i="1" dirty="0" err="1"/>
              <a:t>CMakeLists.txt</a:t>
            </a:r>
            <a:endParaRPr lang="en-US" sz="2800" i="1" dirty="0"/>
          </a:p>
          <a:p>
            <a:pPr lvl="1"/>
            <a:r>
              <a:rPr lang="en-US" sz="2400" dirty="0"/>
              <a:t>replaces rules with </a:t>
            </a:r>
            <a:r>
              <a:rPr lang="en-US" sz="2400" i="1" dirty="0"/>
              <a:t>targets</a:t>
            </a:r>
            <a:r>
              <a:rPr lang="en-US" sz="2400" dirty="0"/>
              <a:t> (tied to a list of source files)</a:t>
            </a:r>
          </a:p>
          <a:p>
            <a:pPr lvl="1"/>
            <a:r>
              <a:rPr lang="en-US" sz="2400" dirty="0"/>
              <a:t>targets have </a:t>
            </a:r>
            <a:r>
              <a:rPr lang="en-US" sz="2400" i="1" dirty="0"/>
              <a:t>attributes</a:t>
            </a:r>
          </a:p>
          <a:p>
            <a:pPr lvl="2"/>
            <a:r>
              <a:rPr lang="en-US" sz="2200" dirty="0" err="1"/>
              <a:t>target_link_libraries</a:t>
            </a:r>
            <a:r>
              <a:rPr lang="en-US" sz="2200" dirty="0"/>
              <a:t> (e.g. MPI::MPI_CXX)</a:t>
            </a:r>
          </a:p>
          <a:p>
            <a:pPr lvl="2"/>
            <a:r>
              <a:rPr lang="en-US" sz="2200" dirty="0" err="1"/>
              <a:t>target_include_directories</a:t>
            </a:r>
            <a:r>
              <a:rPr lang="en-US" sz="2200" dirty="0"/>
              <a:t> (many already inferred from link libraries)</a:t>
            </a:r>
          </a:p>
          <a:p>
            <a:pPr lvl="2"/>
            <a:r>
              <a:rPr lang="en-US" sz="2200" dirty="0" err="1"/>
              <a:t>target_compile_features</a:t>
            </a:r>
            <a:r>
              <a:rPr lang="en-US" sz="2200" dirty="0"/>
              <a:t> (e.g. cxx_std11)</a:t>
            </a:r>
          </a:p>
          <a:p>
            <a:pPr lvl="1"/>
            <a:r>
              <a:rPr lang="en-US" sz="2400" dirty="0"/>
              <a:t>provides </a:t>
            </a:r>
            <a:r>
              <a:rPr lang="en-US" sz="2400" i="1" dirty="0" err="1"/>
              <a:t>find_package</a:t>
            </a:r>
            <a:r>
              <a:rPr lang="en-US" sz="2400" i="1" dirty="0"/>
              <a:t> </a:t>
            </a:r>
            <a:r>
              <a:rPr lang="en-US" sz="2400" dirty="0"/>
              <a:t>command</a:t>
            </a:r>
          </a:p>
          <a:p>
            <a:pPr lvl="1"/>
            <a:r>
              <a:rPr lang="en-US" sz="2400" dirty="0"/>
              <a:t>targets can be installed</a:t>
            </a:r>
            <a:endParaRPr lang="en-US" sz="2800" dirty="0"/>
          </a:p>
          <a:p>
            <a:r>
              <a:rPr lang="en-US" sz="2800" dirty="0"/>
              <a:t>Replace "make </a:t>
            </a:r>
            <a:r>
              <a:rPr lang="en-US" sz="2800" dirty="0" err="1"/>
              <a:t>check_all</a:t>
            </a:r>
            <a:r>
              <a:rPr lang="en-US" sz="2800" dirty="0"/>
              <a:t>" with </a:t>
            </a:r>
            <a:r>
              <a:rPr lang="en-US" sz="2800" i="1" dirty="0" err="1"/>
              <a:t>ctest</a:t>
            </a:r>
            <a:endParaRPr lang="en-US" sz="2800" i="1" dirty="0"/>
          </a:p>
          <a:p>
            <a:pPr lvl="1"/>
            <a:r>
              <a:rPr lang="en-US" sz="2400" dirty="0"/>
              <a:t>reduces glue code</a:t>
            </a:r>
          </a:p>
          <a:p>
            <a:pPr lvl="1"/>
            <a:r>
              <a:rPr lang="en-US" sz="2400" dirty="0"/>
              <a:t>different interface for adding tests</a:t>
            </a:r>
          </a:p>
          <a:p>
            <a:r>
              <a:rPr lang="en-US" sz="2800" dirty="0"/>
              <a:t>End Result: contrast two methods of testing.</a:t>
            </a:r>
            <a:endParaRPr lang="en-US" dirty="0"/>
          </a:p>
        </p:txBody>
      </p:sp>
    </p:spTree>
    <p:extLst>
      <p:ext uri="{BB962C8B-B14F-4D97-AF65-F5344CB8AC3E}">
        <p14:creationId xmlns:p14="http://schemas.microsoft.com/office/powerpoint/2010/main" val="35084787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0F5E125-1DF8-E846-A518-DEFED4D472CE}"/>
              </a:ext>
            </a:extLst>
          </p:cNvPr>
          <p:cNvSpPr/>
          <p:nvPr/>
        </p:nvSpPr>
        <p:spPr>
          <a:xfrm>
            <a:off x="7403690" y="6017342"/>
            <a:ext cx="2212258" cy="840658"/>
          </a:xfrm>
          <a:prstGeom prst="rect">
            <a:avLst/>
          </a:prstGeom>
          <a:solidFill>
            <a:schemeClr val="bg1"/>
          </a:solidFill>
          <a:ln>
            <a:no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2" name="Title 1">
            <a:extLst>
              <a:ext uri="{FF2B5EF4-FFF2-40B4-BE49-F238E27FC236}">
                <a16:creationId xmlns:a16="http://schemas.microsoft.com/office/drawing/2014/main" id="{A7149A06-7F99-7F46-8586-CE4B9FD01F2A}"/>
              </a:ext>
            </a:extLst>
          </p:cNvPr>
          <p:cNvSpPr>
            <a:spLocks noGrp="1"/>
          </p:cNvSpPr>
          <p:nvPr>
            <p:ph type="title"/>
          </p:nvPr>
        </p:nvSpPr>
        <p:spPr/>
        <p:txBody>
          <a:bodyPr/>
          <a:lstStyle/>
          <a:p>
            <a:r>
              <a:rPr lang="en-US" dirty="0"/>
              <a:t>existing </a:t>
            </a:r>
            <a:r>
              <a:rPr lang="en-US" dirty="0" err="1"/>
              <a:t>makefile</a:t>
            </a:r>
            <a:endParaRPr lang="en-US" dirty="0"/>
          </a:p>
        </p:txBody>
      </p:sp>
      <p:sp>
        <p:nvSpPr>
          <p:cNvPr id="9" name="Rectangle 8">
            <a:extLst>
              <a:ext uri="{FF2B5EF4-FFF2-40B4-BE49-F238E27FC236}">
                <a16:creationId xmlns:a16="http://schemas.microsoft.com/office/drawing/2014/main" id="{1006434A-0222-5643-8057-D12E2DDA8E3D}"/>
              </a:ext>
            </a:extLst>
          </p:cNvPr>
          <p:cNvSpPr/>
          <p:nvPr/>
        </p:nvSpPr>
        <p:spPr>
          <a:xfrm>
            <a:off x="571670" y="1841242"/>
            <a:ext cx="11718942" cy="3139321"/>
          </a:xfrm>
          <a:prstGeom prst="rect">
            <a:avLst/>
          </a:prstGeom>
          <a:solidFill>
            <a:schemeClr val="tx1">
              <a:lumMod val="75000"/>
              <a:lumOff val="25000"/>
            </a:schemeClr>
          </a:solidFill>
        </p:spPr>
        <p:txBody>
          <a:bodyPr wrap="square">
            <a:spAutoFit/>
          </a:bodyPr>
          <a:lstStyle/>
          <a:p>
            <a:r>
              <a:rPr lang="en-US" sz="2200" dirty="0">
                <a:solidFill>
                  <a:srgbClr val="2CEEEB"/>
                </a:solidFill>
                <a:latin typeface="Monaco" pitchFamily="2" charset="77"/>
              </a:rPr>
              <a:t>...</a:t>
            </a:r>
          </a:p>
          <a:p>
            <a:endParaRPr lang="en-US" sz="2200" dirty="0">
              <a:solidFill>
                <a:srgbClr val="2CEEEB"/>
              </a:solidFill>
              <a:latin typeface="Monaco" pitchFamily="2" charset="77"/>
            </a:endParaRPr>
          </a:p>
          <a:p>
            <a:r>
              <a:rPr lang="en-US" sz="2200" dirty="0">
                <a:solidFill>
                  <a:srgbClr val="2CEEEB"/>
                </a:solidFill>
                <a:latin typeface="Monaco" pitchFamily="2" charset="77"/>
              </a:rPr>
              <a:t># Implicit rule for object files</a:t>
            </a:r>
          </a:p>
          <a:p>
            <a:r>
              <a:rPr lang="en-US" sz="2200" dirty="0">
                <a:solidFill>
                  <a:srgbClr val="2CEEEB"/>
                </a:solidFill>
                <a:latin typeface="Monaco" pitchFamily="2" charset="77"/>
              </a:rPr>
              <a:t>%.o :</a:t>
            </a:r>
            <a:r>
              <a:rPr lang="en-US" sz="2200" dirty="0">
                <a:solidFill>
                  <a:srgbClr val="F2F2F2"/>
                </a:solidFill>
                <a:latin typeface="Monaco" pitchFamily="2" charset="77"/>
              </a:rPr>
              <a:t> </a:t>
            </a:r>
            <a:r>
              <a:rPr lang="en-US" sz="2200" dirty="0">
                <a:solidFill>
                  <a:srgbClr val="2CEEEB"/>
                </a:solidFill>
                <a:latin typeface="Monaco" pitchFamily="2" charset="77"/>
              </a:rPr>
              <a:t>%</a:t>
            </a:r>
            <a:r>
              <a:rPr lang="en-US" sz="2200" dirty="0">
                <a:solidFill>
                  <a:srgbClr val="F2F2F2"/>
                </a:solidFill>
                <a:latin typeface="Monaco" pitchFamily="2" charset="77"/>
              </a:rPr>
              <a:t>.C</a:t>
            </a:r>
          </a:p>
          <a:p>
            <a:r>
              <a:rPr lang="en-US" sz="2200" dirty="0">
                <a:solidFill>
                  <a:srgbClr val="FB00FF"/>
                </a:solidFill>
                <a:latin typeface="Monaco" pitchFamily="2" charset="77"/>
              </a:rPr>
              <a:t>        </a:t>
            </a:r>
            <a:r>
              <a:rPr lang="en-US" sz="2200" dirty="0">
                <a:solidFill>
                  <a:srgbClr val="2CEEEB"/>
                </a:solidFill>
                <a:latin typeface="Monaco" pitchFamily="2" charset="77"/>
              </a:rPr>
              <a:t>$(CXX)</a:t>
            </a:r>
            <a:r>
              <a:rPr lang="en-US" sz="2200" dirty="0">
                <a:solidFill>
                  <a:srgbClr val="FB00FF"/>
                </a:solidFill>
                <a:latin typeface="Monaco" pitchFamily="2" charset="77"/>
              </a:rPr>
              <a:t> -c </a:t>
            </a:r>
            <a:r>
              <a:rPr lang="en-US" sz="2200" dirty="0">
                <a:solidFill>
                  <a:srgbClr val="2CEEEB"/>
                </a:solidFill>
                <a:latin typeface="Monaco" pitchFamily="2" charset="77"/>
              </a:rPr>
              <a:t>$(CXXFLAGS)</a:t>
            </a:r>
            <a:r>
              <a:rPr lang="en-US" sz="2200" dirty="0">
                <a:solidFill>
                  <a:srgbClr val="FB00FF"/>
                </a:solidFill>
                <a:latin typeface="Monaco" pitchFamily="2" charset="77"/>
              </a:rPr>
              <a:t> </a:t>
            </a:r>
            <a:r>
              <a:rPr lang="en-US" sz="2200" dirty="0">
                <a:solidFill>
                  <a:srgbClr val="2CEEEB"/>
                </a:solidFill>
                <a:latin typeface="Monaco" pitchFamily="2" charset="77"/>
              </a:rPr>
              <a:t>$(CPPFLAGS)</a:t>
            </a:r>
            <a:r>
              <a:rPr lang="en-US" sz="2200" dirty="0">
                <a:solidFill>
                  <a:srgbClr val="FB00FF"/>
                </a:solidFill>
                <a:latin typeface="Monaco" pitchFamily="2" charset="77"/>
              </a:rPr>
              <a:t> </a:t>
            </a:r>
            <a:r>
              <a:rPr lang="en-US" sz="2200" dirty="0">
                <a:solidFill>
                  <a:srgbClr val="2CEEEB"/>
                </a:solidFill>
                <a:latin typeface="Monaco" pitchFamily="2" charset="77"/>
              </a:rPr>
              <a:t>$&lt;</a:t>
            </a:r>
            <a:r>
              <a:rPr lang="en-US" sz="2200" dirty="0">
                <a:solidFill>
                  <a:srgbClr val="FB00FF"/>
                </a:solidFill>
                <a:latin typeface="Monaco" pitchFamily="2" charset="77"/>
              </a:rPr>
              <a:t> -o </a:t>
            </a:r>
            <a:r>
              <a:rPr lang="en-US" sz="2200" dirty="0">
                <a:solidFill>
                  <a:srgbClr val="2CEEEB"/>
                </a:solidFill>
                <a:latin typeface="Monaco" pitchFamily="2" charset="77"/>
              </a:rPr>
              <a:t>$@</a:t>
            </a:r>
          </a:p>
          <a:p>
            <a:endParaRPr lang="en-US" sz="2200" dirty="0">
              <a:solidFill>
                <a:srgbClr val="2CEEEB"/>
              </a:solidFill>
              <a:latin typeface="Monaco" pitchFamily="2" charset="77"/>
            </a:endParaRPr>
          </a:p>
          <a:p>
            <a:r>
              <a:rPr lang="en-US" sz="2200" dirty="0">
                <a:solidFill>
                  <a:srgbClr val="2CEEEB"/>
                </a:solidFill>
                <a:latin typeface="Monaco" pitchFamily="2" charset="77"/>
              </a:rPr>
              <a:t># Linking the final heat app</a:t>
            </a:r>
          </a:p>
          <a:p>
            <a:r>
              <a:rPr lang="en-US" sz="2200" dirty="0">
                <a:solidFill>
                  <a:srgbClr val="2CEEEB"/>
                </a:solidFill>
                <a:latin typeface="Monaco" pitchFamily="2" charset="77"/>
              </a:rPr>
              <a:t>heat:</a:t>
            </a:r>
            <a:r>
              <a:rPr lang="en-US" sz="2200" dirty="0">
                <a:solidFill>
                  <a:srgbClr val="F2F2F2"/>
                </a:solidFill>
                <a:latin typeface="Monaco" pitchFamily="2" charset="77"/>
              </a:rPr>
              <a:t> </a:t>
            </a:r>
            <a:r>
              <a:rPr lang="en-US" sz="2200" dirty="0">
                <a:solidFill>
                  <a:srgbClr val="2CEEEB"/>
                </a:solidFill>
                <a:latin typeface="Monaco" pitchFamily="2" charset="77"/>
              </a:rPr>
              <a:t>$(OBJ)</a:t>
            </a:r>
          </a:p>
          <a:p>
            <a:r>
              <a:rPr lang="en-US" sz="2200" dirty="0">
                <a:solidFill>
                  <a:srgbClr val="FB00FF"/>
                </a:solidFill>
                <a:latin typeface="Monaco" pitchFamily="2" charset="77"/>
              </a:rPr>
              <a:t>        </a:t>
            </a:r>
            <a:r>
              <a:rPr lang="en-US" sz="2200" dirty="0">
                <a:solidFill>
                  <a:srgbClr val="2CEEEB"/>
                </a:solidFill>
                <a:latin typeface="Monaco" pitchFamily="2" charset="77"/>
              </a:rPr>
              <a:t>$(CXX)</a:t>
            </a:r>
            <a:r>
              <a:rPr lang="en-US" sz="2200" dirty="0">
                <a:solidFill>
                  <a:srgbClr val="FB00FF"/>
                </a:solidFill>
                <a:latin typeface="Monaco" pitchFamily="2" charset="77"/>
              </a:rPr>
              <a:t> -o heat </a:t>
            </a:r>
            <a:r>
              <a:rPr lang="en-US" sz="2200" dirty="0">
                <a:solidFill>
                  <a:srgbClr val="2CEEEB"/>
                </a:solidFill>
                <a:latin typeface="Monaco" pitchFamily="2" charset="77"/>
              </a:rPr>
              <a:t>$(OBJ)</a:t>
            </a:r>
            <a:r>
              <a:rPr lang="en-US" sz="2200" dirty="0">
                <a:solidFill>
                  <a:srgbClr val="FB00FF"/>
                </a:solidFill>
                <a:latin typeface="Monaco" pitchFamily="2" charset="77"/>
              </a:rPr>
              <a:t> </a:t>
            </a:r>
            <a:r>
              <a:rPr lang="en-US" sz="2200" dirty="0">
                <a:solidFill>
                  <a:srgbClr val="2CEEEB"/>
                </a:solidFill>
                <a:latin typeface="Monaco" pitchFamily="2" charset="77"/>
              </a:rPr>
              <a:t>$(LDFLAGS)</a:t>
            </a:r>
            <a:r>
              <a:rPr lang="en-US" sz="2200" dirty="0">
                <a:solidFill>
                  <a:srgbClr val="FB00FF"/>
                </a:solidFill>
                <a:latin typeface="Monaco" pitchFamily="2" charset="77"/>
              </a:rPr>
              <a:t> –</a:t>
            </a:r>
            <a:r>
              <a:rPr lang="en-US" sz="2200" dirty="0" err="1">
                <a:solidFill>
                  <a:srgbClr val="FB00FF"/>
                </a:solidFill>
                <a:latin typeface="Monaco" pitchFamily="2" charset="77"/>
              </a:rPr>
              <a:t>lm</a:t>
            </a:r>
            <a:endParaRPr lang="en-US" sz="2200" dirty="0">
              <a:solidFill>
                <a:srgbClr val="FB00FF"/>
              </a:solidFill>
              <a:latin typeface="Monaco" pitchFamily="2" charset="77"/>
            </a:endParaRPr>
          </a:p>
        </p:txBody>
      </p:sp>
      <p:sp>
        <p:nvSpPr>
          <p:cNvPr id="4" name="Rectangle 3">
            <a:extLst>
              <a:ext uri="{FF2B5EF4-FFF2-40B4-BE49-F238E27FC236}">
                <a16:creationId xmlns:a16="http://schemas.microsoft.com/office/drawing/2014/main" id="{315CDEB5-B97B-2B40-B8A9-8A8D91D93761}"/>
              </a:ext>
            </a:extLst>
          </p:cNvPr>
          <p:cNvSpPr/>
          <p:nvPr/>
        </p:nvSpPr>
        <p:spPr>
          <a:xfrm>
            <a:off x="1765536" y="5237342"/>
            <a:ext cx="9331209" cy="1107996"/>
          </a:xfrm>
          <a:prstGeom prst="rect">
            <a:avLst/>
          </a:prstGeom>
        </p:spPr>
        <p:txBody>
          <a:bodyPr wrap="square">
            <a:spAutoFit/>
          </a:bodyPr>
          <a:lstStyle/>
          <a:p>
            <a:r>
              <a:rPr lang="en-US" sz="2200" dirty="0"/>
              <a:t>Standard </a:t>
            </a:r>
            <a:r>
              <a:rPr lang="en-US" sz="2200" dirty="0" err="1"/>
              <a:t>makefile</a:t>
            </a:r>
            <a:r>
              <a:rPr lang="en-US" sz="2200" dirty="0"/>
              <a:t> – user selects compile flags.</a:t>
            </a:r>
          </a:p>
          <a:p>
            <a:r>
              <a:rPr lang="en-US" sz="2200" dirty="0"/>
              <a:t>- but flags and features are compiler and system-specific</a:t>
            </a:r>
          </a:p>
          <a:p>
            <a:r>
              <a:rPr lang="en-US" sz="2200" dirty="0"/>
              <a:t>- enter </a:t>
            </a:r>
            <a:r>
              <a:rPr lang="en-US" sz="2200" dirty="0" err="1"/>
              <a:t>automake</a:t>
            </a:r>
            <a:r>
              <a:rPr lang="en-US" sz="2200" dirty="0"/>
              <a:t> and </a:t>
            </a:r>
            <a:r>
              <a:rPr lang="en-US" sz="2200" dirty="0" err="1"/>
              <a:t>cmake</a:t>
            </a:r>
            <a:r>
              <a:rPr lang="en-US" sz="2200" dirty="0"/>
              <a:t> -&gt; generate </a:t>
            </a:r>
            <a:r>
              <a:rPr lang="en-US" sz="2200" dirty="0" err="1"/>
              <a:t>makefiles</a:t>
            </a:r>
            <a:endParaRPr lang="en-US" sz="2200" dirty="0"/>
          </a:p>
        </p:txBody>
      </p:sp>
      <p:sp>
        <p:nvSpPr>
          <p:cNvPr id="8" name="Rectangle 7">
            <a:extLst>
              <a:ext uri="{FF2B5EF4-FFF2-40B4-BE49-F238E27FC236}">
                <a16:creationId xmlns:a16="http://schemas.microsoft.com/office/drawing/2014/main" id="{ADFF2688-404E-2D42-AFD1-817CB7B33602}"/>
              </a:ext>
            </a:extLst>
          </p:cNvPr>
          <p:cNvSpPr/>
          <p:nvPr/>
        </p:nvSpPr>
        <p:spPr>
          <a:xfrm>
            <a:off x="571670" y="1335452"/>
            <a:ext cx="6305327" cy="430887"/>
          </a:xfrm>
          <a:prstGeom prst="rect">
            <a:avLst/>
          </a:prstGeom>
        </p:spPr>
        <p:txBody>
          <a:bodyPr wrap="square">
            <a:spAutoFit/>
          </a:bodyPr>
          <a:lstStyle/>
          <a:p>
            <a:r>
              <a:rPr lang="en-US" sz="2200" dirty="0" err="1">
                <a:solidFill>
                  <a:schemeClr val="tx2"/>
                </a:solidFill>
                <a:latin typeface="Menlo" panose="020B0609030804020204" pitchFamily="49" charset="0"/>
                <a:ea typeface="Menlo" panose="020B0609030804020204" pitchFamily="49" charset="0"/>
                <a:cs typeface="Menlo" panose="020B0609030804020204" pitchFamily="49" charset="0"/>
              </a:rPr>
              <a:t>makefile</a:t>
            </a:r>
            <a:endParaRPr lang="en-US" sz="2200" dirty="0">
              <a:solidFill>
                <a:schemeClr val="tx2"/>
              </a:solidFill>
              <a:latin typeface="Menlo" panose="020B0609030804020204" pitchFamily="49" charset="0"/>
              <a:ea typeface="Menlo" panose="020B0609030804020204" pitchFamily="49" charset="0"/>
              <a:cs typeface="Menlo" panose="020B0609030804020204" pitchFamily="49" charset="0"/>
            </a:endParaRPr>
          </a:p>
        </p:txBody>
      </p:sp>
    </p:spTree>
    <p:extLst>
      <p:ext uri="{BB962C8B-B14F-4D97-AF65-F5344CB8AC3E}">
        <p14:creationId xmlns:p14="http://schemas.microsoft.com/office/powerpoint/2010/main" val="32801751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0F5E125-1DF8-E846-A518-DEFED4D472CE}"/>
              </a:ext>
            </a:extLst>
          </p:cNvPr>
          <p:cNvSpPr/>
          <p:nvPr/>
        </p:nvSpPr>
        <p:spPr>
          <a:xfrm>
            <a:off x="7403690" y="6017342"/>
            <a:ext cx="2212258" cy="840658"/>
          </a:xfrm>
          <a:prstGeom prst="rect">
            <a:avLst/>
          </a:prstGeom>
          <a:solidFill>
            <a:schemeClr val="bg1"/>
          </a:solidFill>
          <a:ln>
            <a:no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2" name="Title 1">
            <a:extLst>
              <a:ext uri="{FF2B5EF4-FFF2-40B4-BE49-F238E27FC236}">
                <a16:creationId xmlns:a16="http://schemas.microsoft.com/office/drawing/2014/main" id="{A7149A06-7F99-7F46-8586-CE4B9FD01F2A}"/>
              </a:ext>
            </a:extLst>
          </p:cNvPr>
          <p:cNvSpPr>
            <a:spLocks noGrp="1"/>
          </p:cNvSpPr>
          <p:nvPr>
            <p:ph type="title"/>
          </p:nvPr>
        </p:nvSpPr>
        <p:spPr/>
        <p:txBody>
          <a:bodyPr/>
          <a:lstStyle/>
          <a:p>
            <a:r>
              <a:rPr lang="en-US" dirty="0"/>
              <a:t>Conversion to </a:t>
            </a:r>
            <a:r>
              <a:rPr lang="en-US" dirty="0" err="1"/>
              <a:t>cmake</a:t>
            </a:r>
            <a:r>
              <a:rPr lang="en-US" dirty="0"/>
              <a:t> (entire file)</a:t>
            </a:r>
          </a:p>
        </p:txBody>
      </p:sp>
      <p:sp>
        <p:nvSpPr>
          <p:cNvPr id="9" name="Rectangle 8">
            <a:extLst>
              <a:ext uri="{FF2B5EF4-FFF2-40B4-BE49-F238E27FC236}">
                <a16:creationId xmlns:a16="http://schemas.microsoft.com/office/drawing/2014/main" id="{1006434A-0222-5643-8057-D12E2DDA8E3D}"/>
              </a:ext>
            </a:extLst>
          </p:cNvPr>
          <p:cNvSpPr/>
          <p:nvPr/>
        </p:nvSpPr>
        <p:spPr>
          <a:xfrm>
            <a:off x="480435" y="2029593"/>
            <a:ext cx="11718942" cy="4493538"/>
          </a:xfrm>
          <a:prstGeom prst="rect">
            <a:avLst/>
          </a:prstGeom>
          <a:solidFill>
            <a:schemeClr val="tx1">
              <a:lumMod val="75000"/>
              <a:lumOff val="25000"/>
            </a:schemeClr>
          </a:solidFill>
        </p:spPr>
        <p:txBody>
          <a:bodyPr wrap="square">
            <a:spAutoFit/>
          </a:bodyPr>
          <a:lstStyle/>
          <a:p>
            <a:r>
              <a:rPr lang="en-US" sz="2200" dirty="0" err="1">
                <a:solidFill>
                  <a:srgbClr val="2CEEEB"/>
                </a:solidFill>
                <a:latin typeface="Monaco" pitchFamily="2" charset="77"/>
              </a:rPr>
              <a:t>cmake_minimum_required</a:t>
            </a:r>
            <a:r>
              <a:rPr lang="en-US" sz="2200" dirty="0">
                <a:solidFill>
                  <a:srgbClr val="F2F2F2"/>
                </a:solidFill>
                <a:latin typeface="Monaco" pitchFamily="2" charset="77"/>
              </a:rPr>
              <a:t>(</a:t>
            </a:r>
            <a:r>
              <a:rPr lang="en-US" sz="2200" dirty="0">
                <a:solidFill>
                  <a:srgbClr val="FFFFFF"/>
                </a:solidFill>
                <a:latin typeface="Monaco" pitchFamily="2" charset="77"/>
              </a:rPr>
              <a:t>VERSION</a:t>
            </a:r>
            <a:r>
              <a:rPr lang="en-US" sz="2200" dirty="0">
                <a:solidFill>
                  <a:srgbClr val="F2F2F2"/>
                </a:solidFill>
                <a:latin typeface="Monaco" pitchFamily="2" charset="77"/>
              </a:rPr>
              <a:t> 3.8)</a:t>
            </a:r>
          </a:p>
          <a:p>
            <a:r>
              <a:rPr lang="en-US" sz="2200" dirty="0">
                <a:solidFill>
                  <a:srgbClr val="2CEEEB"/>
                </a:solidFill>
                <a:latin typeface="Monaco" pitchFamily="2" charset="77"/>
              </a:rPr>
              <a:t>project</a:t>
            </a:r>
            <a:r>
              <a:rPr lang="en-US" sz="2200" dirty="0">
                <a:solidFill>
                  <a:srgbClr val="F2F2F2"/>
                </a:solidFill>
                <a:latin typeface="Monaco" pitchFamily="2" charset="77"/>
              </a:rPr>
              <a:t>(heat </a:t>
            </a:r>
            <a:r>
              <a:rPr lang="en-US" sz="2200" dirty="0">
                <a:solidFill>
                  <a:srgbClr val="FFFFFF"/>
                </a:solidFill>
                <a:latin typeface="Monaco" pitchFamily="2" charset="77"/>
              </a:rPr>
              <a:t>VERSION</a:t>
            </a:r>
            <a:r>
              <a:rPr lang="en-US" sz="2200" dirty="0">
                <a:solidFill>
                  <a:srgbClr val="F2F2F2"/>
                </a:solidFill>
                <a:latin typeface="Monaco" pitchFamily="2" charset="77"/>
              </a:rPr>
              <a:t> 0.5 </a:t>
            </a:r>
            <a:r>
              <a:rPr lang="en-US" sz="2200" dirty="0">
                <a:solidFill>
                  <a:srgbClr val="FFFFFF"/>
                </a:solidFill>
                <a:latin typeface="Monaco" pitchFamily="2" charset="77"/>
              </a:rPr>
              <a:t>LANGUAGES</a:t>
            </a:r>
            <a:r>
              <a:rPr lang="en-US" sz="2200" dirty="0">
                <a:solidFill>
                  <a:srgbClr val="F2F2F2"/>
                </a:solidFill>
                <a:latin typeface="Monaco" pitchFamily="2" charset="77"/>
              </a:rPr>
              <a:t> CXX)</a:t>
            </a:r>
          </a:p>
          <a:p>
            <a:r>
              <a:rPr lang="en-US" sz="2200" dirty="0">
                <a:solidFill>
                  <a:srgbClr val="F2F2F2"/>
                </a:solidFill>
                <a:latin typeface="Monaco" pitchFamily="2" charset="77"/>
              </a:rPr>
              <a:t># can change </a:t>
            </a:r>
            <a:r>
              <a:rPr lang="en-US" sz="2200" dirty="0" err="1">
                <a:solidFill>
                  <a:srgbClr val="F2F2F2"/>
                </a:solidFill>
                <a:latin typeface="Monaco" pitchFamily="2" charset="77"/>
              </a:rPr>
              <a:t>boolean</a:t>
            </a:r>
            <a:r>
              <a:rPr lang="en-US" sz="2200" dirty="0">
                <a:solidFill>
                  <a:srgbClr val="F2F2F2"/>
                </a:solidFill>
                <a:latin typeface="Monaco" pitchFamily="2" charset="77"/>
              </a:rPr>
              <a:t> variable with "-DCMAKE_BUILD_TESTS=OFF"</a:t>
            </a:r>
          </a:p>
          <a:p>
            <a:r>
              <a:rPr lang="en-US" sz="2200" dirty="0">
                <a:solidFill>
                  <a:srgbClr val="2CEEEB"/>
                </a:solidFill>
                <a:latin typeface="Monaco" pitchFamily="2" charset="77"/>
              </a:rPr>
              <a:t>option</a:t>
            </a:r>
            <a:r>
              <a:rPr lang="en-US" sz="2200" dirty="0">
                <a:solidFill>
                  <a:srgbClr val="F2F2F2"/>
                </a:solidFill>
                <a:latin typeface="Monaco" pitchFamily="2" charset="77"/>
              </a:rPr>
              <a:t>(BUILD_TESTS </a:t>
            </a:r>
            <a:r>
              <a:rPr lang="en-US" sz="2200" dirty="0">
                <a:solidFill>
                  <a:srgbClr val="FB00FF"/>
                </a:solidFill>
                <a:latin typeface="Monaco" pitchFamily="2" charset="77"/>
              </a:rPr>
              <a:t>"Build the tests accompanying this program."</a:t>
            </a:r>
            <a:r>
              <a:rPr lang="en-US" sz="2200" dirty="0">
                <a:solidFill>
                  <a:srgbClr val="F2F2F2"/>
                </a:solidFill>
                <a:latin typeface="Monaco" pitchFamily="2" charset="77"/>
              </a:rPr>
              <a:t> </a:t>
            </a:r>
            <a:r>
              <a:rPr lang="en-US" sz="2200" dirty="0">
                <a:solidFill>
                  <a:srgbClr val="FFFFFF"/>
                </a:solidFill>
                <a:latin typeface="Monaco" pitchFamily="2" charset="77"/>
              </a:rPr>
              <a:t>ON</a:t>
            </a:r>
            <a:r>
              <a:rPr lang="en-US" sz="2200" dirty="0">
                <a:solidFill>
                  <a:srgbClr val="F2F2F2"/>
                </a:solidFill>
                <a:latin typeface="Monaco" pitchFamily="2" charset="77"/>
              </a:rPr>
              <a:t>)</a:t>
            </a:r>
          </a:p>
          <a:p>
            <a:r>
              <a:rPr lang="en-US" sz="2200" dirty="0">
                <a:solidFill>
                  <a:srgbClr val="F2F2F2"/>
                </a:solidFill>
                <a:latin typeface="Monaco" pitchFamily="2" charset="77"/>
              </a:rPr>
              <a:t># pass </a:t>
            </a:r>
            <a:r>
              <a:rPr lang="en-US" sz="2200" dirty="0" err="1">
                <a:solidFill>
                  <a:srgbClr val="F2F2F2"/>
                </a:solidFill>
                <a:latin typeface="Monaco" pitchFamily="2" charset="77"/>
              </a:rPr>
              <a:t>cmake</a:t>
            </a:r>
            <a:r>
              <a:rPr lang="en-US" sz="2200" dirty="0">
                <a:solidFill>
                  <a:srgbClr val="F2F2F2"/>
                </a:solidFill>
                <a:latin typeface="Monaco" pitchFamily="2" charset="77"/>
              </a:rPr>
              <a:t> options (e.g. version) into a header </a:t>
            </a:r>
            <a:endParaRPr lang="en-US" sz="2200" dirty="0">
              <a:solidFill>
                <a:srgbClr val="2CEEEB"/>
              </a:solidFill>
              <a:latin typeface="Monaco" pitchFamily="2" charset="77"/>
            </a:endParaRPr>
          </a:p>
          <a:p>
            <a:r>
              <a:rPr lang="en-US" sz="2200" dirty="0" err="1">
                <a:solidFill>
                  <a:srgbClr val="2CEEEB"/>
                </a:solidFill>
                <a:latin typeface="Monaco" pitchFamily="2" charset="77"/>
              </a:rPr>
              <a:t>configure_file</a:t>
            </a:r>
            <a:r>
              <a:rPr lang="en-US" sz="2200" dirty="0">
                <a:solidFill>
                  <a:srgbClr val="F2F2F2"/>
                </a:solidFill>
                <a:latin typeface="Monaco" pitchFamily="2" charset="77"/>
              </a:rPr>
              <a:t>(include/</a:t>
            </a:r>
            <a:r>
              <a:rPr lang="en-US" sz="2200" dirty="0" err="1">
                <a:solidFill>
                  <a:srgbClr val="F2F2F2"/>
                </a:solidFill>
                <a:latin typeface="Monaco" pitchFamily="2" charset="77"/>
              </a:rPr>
              <a:t>version.H.in</a:t>
            </a:r>
            <a:r>
              <a:rPr lang="en-US" sz="2200" dirty="0">
                <a:solidFill>
                  <a:srgbClr val="F2F2F2"/>
                </a:solidFill>
                <a:latin typeface="Monaco" pitchFamily="2" charset="77"/>
              </a:rPr>
              <a:t> include/</a:t>
            </a:r>
            <a:r>
              <a:rPr lang="en-US" sz="2200" dirty="0" err="1">
                <a:solidFill>
                  <a:srgbClr val="F2F2F2"/>
                </a:solidFill>
                <a:latin typeface="Monaco" pitchFamily="2" charset="77"/>
              </a:rPr>
              <a:t>version.H</a:t>
            </a:r>
            <a:r>
              <a:rPr lang="en-US" sz="2200" dirty="0">
                <a:solidFill>
                  <a:srgbClr val="F2F2F2"/>
                </a:solidFill>
                <a:latin typeface="Monaco" pitchFamily="2" charset="77"/>
              </a:rPr>
              <a:t>)</a:t>
            </a:r>
          </a:p>
          <a:p>
            <a:r>
              <a:rPr lang="en-US" sz="2200" dirty="0" err="1">
                <a:solidFill>
                  <a:srgbClr val="2CEEEB"/>
                </a:solidFill>
                <a:latin typeface="Monaco" pitchFamily="2" charset="77"/>
              </a:rPr>
              <a:t>add_executable</a:t>
            </a:r>
            <a:r>
              <a:rPr lang="en-US" sz="2200" dirty="0">
                <a:solidFill>
                  <a:srgbClr val="F2F2F2"/>
                </a:solidFill>
                <a:latin typeface="Monaco" pitchFamily="2" charset="77"/>
              </a:rPr>
              <a:t>(heat </a:t>
            </a:r>
            <a:r>
              <a:rPr lang="en-US" sz="2200" dirty="0" err="1">
                <a:solidFill>
                  <a:srgbClr val="F2F2F2"/>
                </a:solidFill>
                <a:latin typeface="Monaco" pitchFamily="2" charset="77"/>
              </a:rPr>
              <a:t>args.C</a:t>
            </a:r>
            <a:r>
              <a:rPr lang="en-US" sz="2200" dirty="0">
                <a:solidFill>
                  <a:srgbClr val="F2F2F2"/>
                </a:solidFill>
                <a:latin typeface="Monaco" pitchFamily="2" charset="77"/>
              </a:rPr>
              <a:t> </a:t>
            </a:r>
            <a:r>
              <a:rPr lang="en-US" sz="2200" dirty="0" err="1">
                <a:solidFill>
                  <a:srgbClr val="F2F2F2"/>
                </a:solidFill>
                <a:latin typeface="Monaco" pitchFamily="2" charset="77"/>
              </a:rPr>
              <a:t>crankn.C</a:t>
            </a:r>
            <a:r>
              <a:rPr lang="en-US" sz="2200" dirty="0">
                <a:solidFill>
                  <a:srgbClr val="F2F2F2"/>
                </a:solidFill>
                <a:latin typeface="Monaco" pitchFamily="2" charset="77"/>
              </a:rPr>
              <a:t> ...) # list sources</a:t>
            </a:r>
          </a:p>
          <a:p>
            <a:r>
              <a:rPr lang="en-US" sz="2200" dirty="0">
                <a:solidFill>
                  <a:srgbClr val="F2F2F2"/>
                </a:solidFill>
                <a:latin typeface="Monaco" pitchFamily="2" charset="77"/>
              </a:rPr>
              <a:t># feature – lets </a:t>
            </a:r>
            <a:r>
              <a:rPr lang="en-US" sz="2200" dirty="0" err="1">
                <a:solidFill>
                  <a:srgbClr val="F2F2F2"/>
                </a:solidFill>
                <a:latin typeface="Monaco" pitchFamily="2" charset="77"/>
              </a:rPr>
              <a:t>cmake</a:t>
            </a:r>
            <a:r>
              <a:rPr lang="en-US" sz="2200" dirty="0">
                <a:solidFill>
                  <a:srgbClr val="F2F2F2"/>
                </a:solidFill>
                <a:latin typeface="Monaco" pitchFamily="2" charset="77"/>
              </a:rPr>
              <a:t> adjust flags for compiler --std=</a:t>
            </a:r>
            <a:r>
              <a:rPr lang="en-US" sz="2200" dirty="0" err="1">
                <a:solidFill>
                  <a:srgbClr val="F2F2F2"/>
                </a:solidFill>
                <a:latin typeface="Monaco" pitchFamily="2" charset="77"/>
              </a:rPr>
              <a:t>c++</a:t>
            </a:r>
            <a:r>
              <a:rPr lang="en-US" sz="2200" dirty="0">
                <a:solidFill>
                  <a:srgbClr val="F2F2F2"/>
                </a:solidFill>
                <a:latin typeface="Monaco" pitchFamily="2" charset="77"/>
              </a:rPr>
              <a:t>11 vs –c11</a:t>
            </a:r>
          </a:p>
          <a:p>
            <a:r>
              <a:rPr lang="en-US" sz="2200" dirty="0" err="1">
                <a:solidFill>
                  <a:srgbClr val="2CEEEB"/>
                </a:solidFill>
                <a:latin typeface="Monaco" pitchFamily="2" charset="77"/>
              </a:rPr>
              <a:t>target_compile_features</a:t>
            </a:r>
            <a:r>
              <a:rPr lang="en-US" sz="2200" dirty="0">
                <a:solidFill>
                  <a:srgbClr val="F2F2F2"/>
                </a:solidFill>
                <a:latin typeface="Monaco" pitchFamily="2" charset="77"/>
              </a:rPr>
              <a:t>(heat cxx_std_11)</a:t>
            </a:r>
          </a:p>
          <a:p>
            <a:r>
              <a:rPr lang="en-US" sz="2200" dirty="0">
                <a:solidFill>
                  <a:srgbClr val="F2F2F2"/>
                </a:solidFill>
                <a:latin typeface="Monaco" pitchFamily="2" charset="77"/>
              </a:rPr>
              <a:t># include directories for all files in this target:</a:t>
            </a:r>
          </a:p>
          <a:p>
            <a:r>
              <a:rPr lang="en-US" sz="2200" dirty="0" err="1">
                <a:solidFill>
                  <a:srgbClr val="2CEEEB"/>
                </a:solidFill>
                <a:latin typeface="Monaco" pitchFamily="2" charset="77"/>
              </a:rPr>
              <a:t>target_include_directories</a:t>
            </a:r>
            <a:r>
              <a:rPr lang="en-US" sz="2200" dirty="0">
                <a:solidFill>
                  <a:srgbClr val="F2F2F2"/>
                </a:solidFill>
                <a:latin typeface="Monaco" pitchFamily="2" charset="77"/>
              </a:rPr>
              <a:t>(heat </a:t>
            </a:r>
            <a:r>
              <a:rPr lang="en-US" sz="2200" dirty="0">
                <a:solidFill>
                  <a:srgbClr val="7EFFA5"/>
                </a:solidFill>
                <a:latin typeface="Monaco" pitchFamily="2" charset="77"/>
              </a:rPr>
              <a:t>${</a:t>
            </a:r>
            <a:r>
              <a:rPr lang="en-US" sz="2200" dirty="0">
                <a:solidFill>
                  <a:srgbClr val="2CEEEB"/>
                </a:solidFill>
                <a:latin typeface="Monaco" pitchFamily="2" charset="77"/>
              </a:rPr>
              <a:t>PROJECT_BINARY_DIR</a:t>
            </a:r>
            <a:r>
              <a:rPr lang="en-US" sz="2200" dirty="0">
                <a:solidFill>
                  <a:srgbClr val="7EFFA5"/>
                </a:solidFill>
                <a:latin typeface="Monaco" pitchFamily="2" charset="77"/>
              </a:rPr>
              <a:t>}</a:t>
            </a:r>
            <a:r>
              <a:rPr lang="en-US" sz="2200" dirty="0">
                <a:solidFill>
                  <a:srgbClr val="F2F2F2"/>
                </a:solidFill>
                <a:latin typeface="Monaco" pitchFamily="2" charset="77"/>
              </a:rPr>
              <a:t>/include)</a:t>
            </a:r>
          </a:p>
          <a:p>
            <a:r>
              <a:rPr lang="en-US" sz="2200" dirty="0">
                <a:solidFill>
                  <a:srgbClr val="E8EB14"/>
                </a:solidFill>
                <a:latin typeface="Monaco" pitchFamily="2" charset="77"/>
              </a:rPr>
              <a:t>if</a:t>
            </a:r>
            <a:r>
              <a:rPr lang="en-US" sz="2200" dirty="0">
                <a:solidFill>
                  <a:srgbClr val="F2F2F2"/>
                </a:solidFill>
                <a:latin typeface="Monaco" pitchFamily="2" charset="77"/>
              </a:rPr>
              <a:t>(BUILD_TESTS) </a:t>
            </a:r>
            <a:r>
              <a:rPr lang="en-US" sz="2200" dirty="0" err="1">
                <a:solidFill>
                  <a:srgbClr val="2CEEEB"/>
                </a:solidFill>
                <a:latin typeface="Monaco" pitchFamily="2" charset="77"/>
              </a:rPr>
              <a:t>add_subdirectory</a:t>
            </a:r>
            <a:r>
              <a:rPr lang="en-US" sz="2200" dirty="0">
                <a:solidFill>
                  <a:srgbClr val="F2F2F2"/>
                </a:solidFill>
                <a:latin typeface="Monaco" pitchFamily="2" charset="77"/>
              </a:rPr>
              <a:t>(tests) </a:t>
            </a:r>
            <a:r>
              <a:rPr lang="en-US" sz="2200" dirty="0">
                <a:solidFill>
                  <a:srgbClr val="E8EB14"/>
                </a:solidFill>
                <a:latin typeface="Monaco" pitchFamily="2" charset="77"/>
              </a:rPr>
              <a:t>endif</a:t>
            </a:r>
            <a:r>
              <a:rPr lang="en-US" sz="2200" dirty="0">
                <a:solidFill>
                  <a:srgbClr val="F2F2F2"/>
                </a:solidFill>
                <a:latin typeface="Monaco" pitchFamily="2" charset="77"/>
              </a:rPr>
              <a:t>() # subdir for tests</a:t>
            </a:r>
          </a:p>
          <a:p>
            <a:r>
              <a:rPr lang="en-US" sz="2200" dirty="0">
                <a:solidFill>
                  <a:srgbClr val="2CEEEB"/>
                </a:solidFill>
                <a:latin typeface="Monaco" pitchFamily="2" charset="77"/>
              </a:rPr>
              <a:t>install</a:t>
            </a:r>
            <a:r>
              <a:rPr lang="en-US" sz="2200" dirty="0">
                <a:solidFill>
                  <a:srgbClr val="F2F2F2"/>
                </a:solidFill>
                <a:latin typeface="Monaco" pitchFamily="2" charset="77"/>
              </a:rPr>
              <a:t>(</a:t>
            </a:r>
            <a:r>
              <a:rPr lang="en-US" sz="2200" dirty="0">
                <a:solidFill>
                  <a:srgbClr val="FFFFFF"/>
                </a:solidFill>
                <a:latin typeface="Monaco" pitchFamily="2" charset="77"/>
              </a:rPr>
              <a:t>TARGETS</a:t>
            </a:r>
            <a:r>
              <a:rPr lang="en-US" sz="2200" dirty="0">
                <a:solidFill>
                  <a:srgbClr val="F2F2F2"/>
                </a:solidFill>
                <a:latin typeface="Monaco" pitchFamily="2" charset="77"/>
              </a:rPr>
              <a:t> heat </a:t>
            </a:r>
            <a:r>
              <a:rPr lang="en-US" sz="2200" dirty="0">
                <a:solidFill>
                  <a:srgbClr val="FFFFFF"/>
                </a:solidFill>
                <a:latin typeface="Monaco" pitchFamily="2" charset="77"/>
              </a:rPr>
              <a:t>DESTINATION</a:t>
            </a:r>
            <a:r>
              <a:rPr lang="en-US" sz="2200" dirty="0">
                <a:solidFill>
                  <a:srgbClr val="F2F2F2"/>
                </a:solidFill>
                <a:latin typeface="Monaco" pitchFamily="2" charset="77"/>
              </a:rPr>
              <a:t> bin) # "make install" target</a:t>
            </a:r>
            <a:endParaRPr lang="en-US" sz="2200" dirty="0">
              <a:solidFill>
                <a:srgbClr val="FB00FF"/>
              </a:solidFill>
              <a:latin typeface="Monaco" pitchFamily="2" charset="77"/>
            </a:endParaRPr>
          </a:p>
        </p:txBody>
      </p:sp>
      <p:sp>
        <p:nvSpPr>
          <p:cNvPr id="7" name="Rectangle 6">
            <a:extLst>
              <a:ext uri="{FF2B5EF4-FFF2-40B4-BE49-F238E27FC236}">
                <a16:creationId xmlns:a16="http://schemas.microsoft.com/office/drawing/2014/main" id="{0C797118-86FA-0A4A-BBB5-3FF91D1CB21B}"/>
              </a:ext>
            </a:extLst>
          </p:cNvPr>
          <p:cNvSpPr/>
          <p:nvPr/>
        </p:nvSpPr>
        <p:spPr>
          <a:xfrm>
            <a:off x="5883498" y="916246"/>
            <a:ext cx="6305327" cy="338554"/>
          </a:xfrm>
          <a:prstGeom prst="rect">
            <a:avLst/>
          </a:prstGeom>
        </p:spPr>
        <p:txBody>
          <a:bodyPr wrap="square">
            <a:spAutoFit/>
          </a:bodyPr>
          <a:lstStyle/>
          <a:p>
            <a:r>
              <a:rPr lang="en-US" sz="1600" dirty="0" err="1">
                <a:solidFill>
                  <a:schemeClr val="tx2"/>
                </a:solidFill>
                <a:latin typeface="Menlo" panose="020B0609030804020204" pitchFamily="49" charset="0"/>
                <a:ea typeface="Menlo" panose="020B0609030804020204" pitchFamily="49" charset="0"/>
                <a:cs typeface="Menlo" panose="020B0609030804020204" pitchFamily="49" charset="0"/>
              </a:rPr>
              <a:t>cmake.org</a:t>
            </a:r>
            <a:r>
              <a:rPr lang="en-US" sz="1600" dirty="0">
                <a:solidFill>
                  <a:schemeClr val="tx2"/>
                </a:solidFill>
                <a:latin typeface="Menlo" panose="020B0609030804020204" pitchFamily="49" charset="0"/>
                <a:ea typeface="Menlo" panose="020B0609030804020204" pitchFamily="49" charset="0"/>
                <a:cs typeface="Menlo" panose="020B0609030804020204" pitchFamily="49" charset="0"/>
              </a:rPr>
              <a:t>/</a:t>
            </a:r>
            <a:r>
              <a:rPr lang="en-US" sz="1600" dirty="0" err="1">
                <a:solidFill>
                  <a:schemeClr val="tx2"/>
                </a:solidFill>
                <a:latin typeface="Menlo" panose="020B0609030804020204" pitchFamily="49" charset="0"/>
                <a:ea typeface="Menlo" panose="020B0609030804020204" pitchFamily="49" charset="0"/>
                <a:cs typeface="Menlo" panose="020B0609030804020204" pitchFamily="49" charset="0"/>
              </a:rPr>
              <a:t>cmake</a:t>
            </a:r>
            <a:r>
              <a:rPr lang="en-US" sz="1600" dirty="0">
                <a:solidFill>
                  <a:schemeClr val="tx2"/>
                </a:solidFill>
                <a:latin typeface="Menlo" panose="020B0609030804020204" pitchFamily="49" charset="0"/>
                <a:ea typeface="Menlo" panose="020B0609030804020204" pitchFamily="49" charset="0"/>
                <a:cs typeface="Menlo" panose="020B0609030804020204" pitchFamily="49" charset="0"/>
              </a:rPr>
              <a:t>/help/latest/command/</a:t>
            </a:r>
            <a:r>
              <a:rPr lang="en-US" sz="1600" dirty="0" err="1">
                <a:solidFill>
                  <a:schemeClr val="tx2"/>
                </a:solidFill>
                <a:latin typeface="Menlo" panose="020B0609030804020204" pitchFamily="49" charset="0"/>
                <a:ea typeface="Menlo" panose="020B0609030804020204" pitchFamily="49" charset="0"/>
                <a:cs typeface="Menlo" panose="020B0609030804020204" pitchFamily="49" charset="0"/>
              </a:rPr>
              <a:t>add_test.html</a:t>
            </a:r>
            <a:endParaRPr lang="en-US" sz="1600" dirty="0">
              <a:solidFill>
                <a:schemeClr val="tx2"/>
              </a:solidFill>
              <a:latin typeface="Menlo" panose="020B0609030804020204" pitchFamily="49" charset="0"/>
              <a:ea typeface="Menlo" panose="020B0609030804020204" pitchFamily="49" charset="0"/>
              <a:cs typeface="Menlo" panose="020B0609030804020204" pitchFamily="49" charset="0"/>
            </a:endParaRPr>
          </a:p>
        </p:txBody>
      </p:sp>
      <p:sp>
        <p:nvSpPr>
          <p:cNvPr id="8" name="Rectangle 7">
            <a:extLst>
              <a:ext uri="{FF2B5EF4-FFF2-40B4-BE49-F238E27FC236}">
                <a16:creationId xmlns:a16="http://schemas.microsoft.com/office/drawing/2014/main" id="{ADFF2688-404E-2D42-AFD1-817CB7B33602}"/>
              </a:ext>
            </a:extLst>
          </p:cNvPr>
          <p:cNvSpPr/>
          <p:nvPr/>
        </p:nvSpPr>
        <p:spPr>
          <a:xfrm>
            <a:off x="480435" y="1460806"/>
            <a:ext cx="6305327" cy="430887"/>
          </a:xfrm>
          <a:prstGeom prst="rect">
            <a:avLst/>
          </a:prstGeom>
        </p:spPr>
        <p:txBody>
          <a:bodyPr wrap="square">
            <a:spAutoFit/>
          </a:bodyPr>
          <a:lstStyle/>
          <a:p>
            <a:r>
              <a:rPr lang="en-US" sz="2200" dirty="0" err="1">
                <a:solidFill>
                  <a:schemeClr val="tx2"/>
                </a:solidFill>
                <a:latin typeface="Menlo" panose="020B0609030804020204" pitchFamily="49" charset="0"/>
                <a:ea typeface="Menlo" panose="020B0609030804020204" pitchFamily="49" charset="0"/>
                <a:cs typeface="Menlo" panose="020B0609030804020204" pitchFamily="49" charset="0"/>
              </a:rPr>
              <a:t>CMakeLists.txt</a:t>
            </a:r>
            <a:endParaRPr lang="en-US" sz="2200" dirty="0">
              <a:solidFill>
                <a:schemeClr val="tx2"/>
              </a:solidFill>
              <a:latin typeface="Menlo" panose="020B0609030804020204" pitchFamily="49" charset="0"/>
              <a:ea typeface="Menlo" panose="020B0609030804020204" pitchFamily="49" charset="0"/>
              <a:cs typeface="Menlo" panose="020B0609030804020204" pitchFamily="49" charset="0"/>
            </a:endParaRPr>
          </a:p>
        </p:txBody>
      </p:sp>
    </p:spTree>
    <p:extLst>
      <p:ext uri="{BB962C8B-B14F-4D97-AF65-F5344CB8AC3E}">
        <p14:creationId xmlns:p14="http://schemas.microsoft.com/office/powerpoint/2010/main" val="21633019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0F5E125-1DF8-E846-A518-DEFED4D472CE}"/>
              </a:ext>
            </a:extLst>
          </p:cNvPr>
          <p:cNvSpPr/>
          <p:nvPr/>
        </p:nvSpPr>
        <p:spPr>
          <a:xfrm>
            <a:off x="7403690" y="6017342"/>
            <a:ext cx="2212258" cy="840658"/>
          </a:xfrm>
          <a:prstGeom prst="rect">
            <a:avLst/>
          </a:prstGeom>
          <a:solidFill>
            <a:schemeClr val="bg1"/>
          </a:solidFill>
          <a:ln>
            <a:no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2" name="Title 1">
            <a:extLst>
              <a:ext uri="{FF2B5EF4-FFF2-40B4-BE49-F238E27FC236}">
                <a16:creationId xmlns:a16="http://schemas.microsoft.com/office/drawing/2014/main" id="{A7149A06-7F99-7F46-8586-CE4B9FD01F2A}"/>
              </a:ext>
            </a:extLst>
          </p:cNvPr>
          <p:cNvSpPr>
            <a:spLocks noGrp="1"/>
          </p:cNvSpPr>
          <p:nvPr>
            <p:ph type="title"/>
          </p:nvPr>
        </p:nvSpPr>
        <p:spPr/>
        <p:txBody>
          <a:bodyPr/>
          <a:lstStyle/>
          <a:p>
            <a:r>
              <a:rPr lang="en-US" dirty="0"/>
              <a:t>existing tests</a:t>
            </a:r>
          </a:p>
        </p:txBody>
      </p:sp>
      <p:sp>
        <p:nvSpPr>
          <p:cNvPr id="9" name="Rectangle 8">
            <a:extLst>
              <a:ext uri="{FF2B5EF4-FFF2-40B4-BE49-F238E27FC236}">
                <a16:creationId xmlns:a16="http://schemas.microsoft.com/office/drawing/2014/main" id="{1006434A-0222-5643-8057-D12E2DDA8E3D}"/>
              </a:ext>
            </a:extLst>
          </p:cNvPr>
          <p:cNvSpPr/>
          <p:nvPr/>
        </p:nvSpPr>
        <p:spPr>
          <a:xfrm>
            <a:off x="571670" y="1325880"/>
            <a:ext cx="11718942" cy="3477875"/>
          </a:xfrm>
          <a:prstGeom prst="rect">
            <a:avLst/>
          </a:prstGeom>
          <a:solidFill>
            <a:schemeClr val="tx1">
              <a:lumMod val="75000"/>
              <a:lumOff val="25000"/>
            </a:schemeClr>
          </a:solidFill>
        </p:spPr>
        <p:txBody>
          <a:bodyPr wrap="square">
            <a:spAutoFit/>
          </a:bodyPr>
          <a:lstStyle/>
          <a:p>
            <a:r>
              <a:rPr lang="en-US" sz="2200" b="1" dirty="0">
                <a:solidFill>
                  <a:srgbClr val="00B0F0"/>
                </a:solidFill>
                <a:latin typeface="Monaco" pitchFamily="2" charset="77"/>
              </a:rPr>
              <a:t>...</a:t>
            </a:r>
          </a:p>
          <a:p>
            <a:r>
              <a:rPr lang="en-US" sz="2200" b="1" dirty="0" err="1">
                <a:solidFill>
                  <a:srgbClr val="2CEEEB"/>
                </a:solidFill>
                <a:latin typeface="Monaco" pitchFamily="2" charset="77"/>
              </a:rPr>
              <a:t>check_crankn</a:t>
            </a:r>
            <a:r>
              <a:rPr lang="en-US" sz="2200" b="1" dirty="0">
                <a:solidFill>
                  <a:srgbClr val="2CEEEB"/>
                </a:solidFill>
                <a:latin typeface="Monaco" pitchFamily="2" charset="77"/>
              </a:rPr>
              <a:t>/</a:t>
            </a:r>
            <a:r>
              <a:rPr lang="en-US" sz="2200" b="1" dirty="0" err="1">
                <a:solidFill>
                  <a:srgbClr val="2CEEEB"/>
                </a:solidFill>
                <a:latin typeface="Monaco" pitchFamily="2" charset="77"/>
              </a:rPr>
              <a:t>check_crankn_soln_final.curve</a:t>
            </a:r>
            <a:r>
              <a:rPr lang="en-US" sz="2200" b="1" dirty="0">
                <a:solidFill>
                  <a:srgbClr val="2CEEEB"/>
                </a:solidFill>
                <a:latin typeface="Monaco" pitchFamily="2" charset="77"/>
              </a:rPr>
              <a:t>:</a:t>
            </a:r>
            <a:endParaRPr lang="en-US" sz="2200" b="1" dirty="0">
              <a:solidFill>
                <a:srgbClr val="FB00FF"/>
              </a:solidFill>
              <a:latin typeface="Monaco" pitchFamily="2" charset="77"/>
            </a:endParaRPr>
          </a:p>
          <a:p>
            <a:r>
              <a:rPr lang="en-US" sz="2200" b="1" dirty="0">
                <a:solidFill>
                  <a:schemeClr val="bg1">
                    <a:lumMod val="95000"/>
                  </a:schemeClr>
                </a:solidFill>
                <a:latin typeface="Monaco" pitchFamily="2" charset="77"/>
              </a:rPr>
              <a:t>	./heat </a:t>
            </a:r>
            <a:r>
              <a:rPr lang="en-US" sz="2200" b="1" dirty="0" err="1">
                <a:solidFill>
                  <a:schemeClr val="bg1">
                    <a:lumMod val="95000"/>
                  </a:schemeClr>
                </a:solidFill>
                <a:latin typeface="Monaco" pitchFamily="2" charset="77"/>
              </a:rPr>
              <a:t>alg</a:t>
            </a:r>
            <a:r>
              <a:rPr lang="en-US" sz="2200" b="1" dirty="0">
                <a:solidFill>
                  <a:schemeClr val="bg1">
                    <a:lumMod val="95000"/>
                  </a:schemeClr>
                </a:solidFill>
                <a:latin typeface="Monaco" pitchFamily="2" charset="77"/>
              </a:rPr>
              <a:t>=</a:t>
            </a:r>
            <a:r>
              <a:rPr lang="en-US" sz="2200" b="1" dirty="0" err="1">
                <a:solidFill>
                  <a:schemeClr val="bg1">
                    <a:lumMod val="95000"/>
                  </a:schemeClr>
                </a:solidFill>
                <a:latin typeface="Monaco" pitchFamily="2" charset="77"/>
              </a:rPr>
              <a:t>crankn</a:t>
            </a:r>
            <a:r>
              <a:rPr lang="en-US" sz="2200" b="1" dirty="0">
                <a:solidFill>
                  <a:schemeClr val="bg1">
                    <a:lumMod val="95000"/>
                  </a:schemeClr>
                </a:solidFill>
                <a:latin typeface="Monaco" pitchFamily="2" charset="77"/>
              </a:rPr>
              <a:t> </a:t>
            </a:r>
            <a:r>
              <a:rPr lang="en-US" sz="2200" b="1" dirty="0" err="1">
                <a:solidFill>
                  <a:schemeClr val="bg1">
                    <a:lumMod val="95000"/>
                  </a:schemeClr>
                </a:solidFill>
                <a:latin typeface="Monaco" pitchFamily="2" charset="77"/>
              </a:rPr>
              <a:t>runame</a:t>
            </a:r>
            <a:r>
              <a:rPr lang="en-US" sz="2200" b="1" dirty="0">
                <a:solidFill>
                  <a:schemeClr val="bg1">
                    <a:lumMod val="95000"/>
                  </a:schemeClr>
                </a:solidFill>
                <a:latin typeface="Monaco" pitchFamily="2" charset="77"/>
              </a:rPr>
              <a:t>=</a:t>
            </a:r>
            <a:r>
              <a:rPr lang="en-US" sz="2200" b="1" dirty="0" err="1">
                <a:solidFill>
                  <a:schemeClr val="bg1">
                    <a:lumMod val="95000"/>
                  </a:schemeClr>
                </a:solidFill>
                <a:latin typeface="Monaco" pitchFamily="2" charset="77"/>
              </a:rPr>
              <a:t>check_crankn</a:t>
            </a:r>
            <a:r>
              <a:rPr lang="en-US" sz="2200" b="1" dirty="0">
                <a:solidFill>
                  <a:schemeClr val="bg1">
                    <a:lumMod val="95000"/>
                  </a:schemeClr>
                </a:solidFill>
                <a:latin typeface="Monaco" pitchFamily="2" charset="77"/>
              </a:rPr>
              <a:t> </a:t>
            </a:r>
            <a:r>
              <a:rPr lang="en-US" sz="2200" b="1" dirty="0" err="1">
                <a:solidFill>
                  <a:schemeClr val="bg1">
                    <a:lumMod val="95000"/>
                  </a:schemeClr>
                </a:solidFill>
                <a:latin typeface="Monaco" pitchFamily="2" charset="77"/>
              </a:rPr>
              <a:t>outi</a:t>
            </a:r>
            <a:r>
              <a:rPr lang="en-US" sz="2200" b="1" dirty="0">
                <a:solidFill>
                  <a:schemeClr val="bg1">
                    <a:lumMod val="95000"/>
                  </a:schemeClr>
                </a:solidFill>
                <a:latin typeface="Monaco" pitchFamily="2" charset="77"/>
              </a:rPr>
              <a:t>=0 </a:t>
            </a:r>
            <a:r>
              <a:rPr lang="en-US" sz="2200" b="1" dirty="0" err="1">
                <a:solidFill>
                  <a:schemeClr val="bg1">
                    <a:lumMod val="95000"/>
                  </a:schemeClr>
                </a:solidFill>
                <a:latin typeface="Monaco" pitchFamily="2" charset="77"/>
              </a:rPr>
              <a:t>maxt</a:t>
            </a:r>
            <a:r>
              <a:rPr lang="en-US" sz="2200" b="1" dirty="0">
                <a:solidFill>
                  <a:schemeClr val="bg1">
                    <a:lumMod val="95000"/>
                  </a:schemeClr>
                </a:solidFill>
                <a:latin typeface="Monaco" pitchFamily="2" charset="77"/>
              </a:rPr>
              <a:t>=-5e-8 </a:t>
            </a:r>
            <a:r>
              <a:rPr lang="en-US" sz="2200" b="1" dirty="0" err="1">
                <a:solidFill>
                  <a:schemeClr val="bg1">
                    <a:lumMod val="95000"/>
                  </a:schemeClr>
                </a:solidFill>
                <a:latin typeface="Monaco" pitchFamily="2" charset="77"/>
              </a:rPr>
              <a:t>ic</a:t>
            </a:r>
            <a:r>
              <a:rPr lang="en-US" sz="2200" b="1" dirty="0">
                <a:solidFill>
                  <a:schemeClr val="bg1">
                    <a:lumMod val="95000"/>
                  </a:schemeClr>
                </a:solidFill>
                <a:latin typeface="Monaco" pitchFamily="2" charset="77"/>
              </a:rPr>
              <a:t>="rand(0,0.2,2)"</a:t>
            </a:r>
          </a:p>
          <a:p>
            <a:r>
              <a:rPr lang="en-US" sz="2200" b="1" dirty="0" err="1">
                <a:solidFill>
                  <a:srgbClr val="2CEEEB"/>
                </a:solidFill>
                <a:latin typeface="Monaco" pitchFamily="2" charset="77"/>
              </a:rPr>
              <a:t>check_crankn</a:t>
            </a:r>
            <a:r>
              <a:rPr lang="en-US" sz="2200" b="1" dirty="0">
                <a:solidFill>
                  <a:srgbClr val="2CEEEB"/>
                </a:solidFill>
                <a:latin typeface="Monaco" pitchFamily="2" charset="77"/>
              </a:rPr>
              <a:t>:</a:t>
            </a:r>
            <a:r>
              <a:rPr lang="en-US" sz="2200" b="1" dirty="0">
                <a:solidFill>
                  <a:srgbClr val="F2F2F2"/>
                </a:solidFill>
                <a:latin typeface="Monaco" pitchFamily="2" charset="77"/>
              </a:rPr>
              <a:t> heat </a:t>
            </a:r>
            <a:r>
              <a:rPr lang="en-US" sz="2200" b="1" dirty="0" err="1">
                <a:solidFill>
                  <a:srgbClr val="F2F2F2"/>
                </a:solidFill>
                <a:latin typeface="Monaco" pitchFamily="2" charset="77"/>
              </a:rPr>
              <a:t>check_crankn</a:t>
            </a:r>
            <a:r>
              <a:rPr lang="en-US" sz="2200" b="1" dirty="0">
                <a:solidFill>
                  <a:srgbClr val="F2F2F2"/>
                </a:solidFill>
                <a:latin typeface="Monaco" pitchFamily="2" charset="77"/>
              </a:rPr>
              <a:t>/</a:t>
            </a:r>
            <a:r>
              <a:rPr lang="en-US" sz="2200" b="1" dirty="0" err="1">
                <a:solidFill>
                  <a:srgbClr val="F2F2F2"/>
                </a:solidFill>
                <a:latin typeface="Monaco" pitchFamily="2" charset="77"/>
              </a:rPr>
              <a:t>check_crankn_soln_final.curve</a:t>
            </a:r>
            <a:endParaRPr lang="en-US" sz="2200" b="1" dirty="0">
              <a:solidFill>
                <a:srgbClr val="FB00FF"/>
              </a:solidFill>
              <a:latin typeface="Monaco" pitchFamily="2" charset="77"/>
            </a:endParaRPr>
          </a:p>
          <a:p>
            <a:r>
              <a:rPr lang="en-US" sz="2200" b="1" dirty="0">
                <a:solidFill>
                  <a:schemeClr val="bg1">
                    <a:lumMod val="95000"/>
                  </a:schemeClr>
                </a:solidFill>
                <a:latin typeface="Monaco" pitchFamily="2" charset="77"/>
              </a:rPr>
              <a:t>	cat </a:t>
            </a:r>
            <a:r>
              <a:rPr lang="en-US" sz="2200" b="1" dirty="0" err="1">
                <a:solidFill>
                  <a:schemeClr val="bg1">
                    <a:lumMod val="95000"/>
                  </a:schemeClr>
                </a:solidFill>
                <a:latin typeface="Monaco" pitchFamily="2" charset="77"/>
              </a:rPr>
              <a:t>check_crankn</a:t>
            </a:r>
            <a:r>
              <a:rPr lang="en-US" sz="2200" b="1" dirty="0">
                <a:solidFill>
                  <a:schemeClr val="bg1">
                    <a:lumMod val="95000"/>
                  </a:schemeClr>
                </a:solidFill>
                <a:latin typeface="Monaco" pitchFamily="2" charset="77"/>
              </a:rPr>
              <a:t>/</a:t>
            </a:r>
            <a:r>
              <a:rPr lang="en-US" sz="2200" b="1" dirty="0" err="1">
                <a:solidFill>
                  <a:schemeClr val="bg1">
                    <a:lumMod val="95000"/>
                  </a:schemeClr>
                </a:solidFill>
                <a:latin typeface="Monaco" pitchFamily="2" charset="77"/>
              </a:rPr>
              <a:t>check_crankn_soln_final.curve</a:t>
            </a:r>
            <a:endParaRPr lang="en-US" sz="2200" b="1" dirty="0">
              <a:solidFill>
                <a:schemeClr val="bg1">
                  <a:lumMod val="95000"/>
                </a:schemeClr>
              </a:solidFill>
              <a:latin typeface="Monaco" pitchFamily="2" charset="77"/>
            </a:endParaRPr>
          </a:p>
          <a:p>
            <a:r>
              <a:rPr lang="en-US" sz="2200" b="1" dirty="0">
                <a:solidFill>
                  <a:schemeClr val="bg1">
                    <a:lumMod val="95000"/>
                  </a:schemeClr>
                </a:solidFill>
                <a:latin typeface="Monaco" pitchFamily="2" charset="77"/>
              </a:rPr>
              <a:t>	./</a:t>
            </a:r>
            <a:r>
              <a:rPr lang="en-US" sz="2200" b="1" dirty="0" err="1">
                <a:solidFill>
                  <a:schemeClr val="bg1">
                    <a:lumMod val="95000"/>
                  </a:schemeClr>
                </a:solidFill>
                <a:latin typeface="Monaco" pitchFamily="2" charset="77"/>
              </a:rPr>
              <a:t>check.sh</a:t>
            </a:r>
            <a:r>
              <a:rPr lang="en-US" sz="2200" b="1" dirty="0">
                <a:solidFill>
                  <a:schemeClr val="bg1">
                    <a:lumMod val="95000"/>
                  </a:schemeClr>
                </a:solidFill>
                <a:latin typeface="Monaco" pitchFamily="2" charset="77"/>
              </a:rPr>
              <a:t> </a:t>
            </a:r>
            <a:r>
              <a:rPr lang="en-US" sz="2200" b="1" dirty="0" err="1">
                <a:solidFill>
                  <a:schemeClr val="bg1">
                    <a:lumMod val="95000"/>
                  </a:schemeClr>
                </a:solidFill>
                <a:latin typeface="Monaco" pitchFamily="2" charset="77"/>
              </a:rPr>
              <a:t>check_crankn</a:t>
            </a:r>
            <a:r>
              <a:rPr lang="en-US" sz="2200" b="1" dirty="0">
                <a:solidFill>
                  <a:schemeClr val="bg1">
                    <a:lumMod val="95000"/>
                  </a:schemeClr>
                </a:solidFill>
                <a:latin typeface="Monaco" pitchFamily="2" charset="77"/>
              </a:rPr>
              <a:t>/</a:t>
            </a:r>
            <a:r>
              <a:rPr lang="en-US" sz="2200" b="1" dirty="0" err="1">
                <a:solidFill>
                  <a:schemeClr val="bg1">
                    <a:lumMod val="95000"/>
                  </a:schemeClr>
                </a:solidFill>
                <a:latin typeface="Monaco" pitchFamily="2" charset="77"/>
              </a:rPr>
              <a:t>check_crankn_soln_final.curve</a:t>
            </a:r>
            <a:endParaRPr lang="en-US" sz="2200" b="1" dirty="0">
              <a:solidFill>
                <a:schemeClr val="bg1">
                  <a:lumMod val="95000"/>
                </a:schemeClr>
              </a:solidFill>
              <a:latin typeface="Monaco" pitchFamily="2" charset="77"/>
            </a:endParaRPr>
          </a:p>
          <a:p>
            <a:endParaRPr lang="en-US" sz="2200" b="1" dirty="0">
              <a:solidFill>
                <a:srgbClr val="FB00FF"/>
              </a:solidFill>
              <a:latin typeface="Monaco" pitchFamily="2" charset="77"/>
            </a:endParaRPr>
          </a:p>
          <a:p>
            <a:r>
              <a:rPr lang="en-US" sz="2200" b="1" dirty="0">
                <a:solidFill>
                  <a:srgbClr val="2CEEEB"/>
                </a:solidFill>
                <a:latin typeface="Monaco" pitchFamily="2" charset="77"/>
              </a:rPr>
              <a:t>check_upwind15/check_upwind15_soln_final.curve:</a:t>
            </a:r>
            <a:endParaRPr lang="en-US" sz="2200" b="1" dirty="0">
              <a:solidFill>
                <a:srgbClr val="FB00FF"/>
              </a:solidFill>
              <a:latin typeface="Monaco" pitchFamily="2" charset="77"/>
            </a:endParaRPr>
          </a:p>
          <a:p>
            <a:r>
              <a:rPr lang="en-US" sz="2200" b="1" dirty="0">
                <a:solidFill>
                  <a:schemeClr val="bg1">
                    <a:lumMod val="95000"/>
                  </a:schemeClr>
                </a:solidFill>
                <a:latin typeface="Monaco" pitchFamily="2" charset="77"/>
              </a:rPr>
              <a:t>	./heat </a:t>
            </a:r>
            <a:r>
              <a:rPr lang="en-US" sz="2200" b="1" dirty="0" err="1">
                <a:solidFill>
                  <a:schemeClr val="bg1">
                    <a:lumMod val="95000"/>
                  </a:schemeClr>
                </a:solidFill>
                <a:latin typeface="Monaco" pitchFamily="2" charset="77"/>
              </a:rPr>
              <a:t>alg</a:t>
            </a:r>
            <a:r>
              <a:rPr lang="en-US" sz="2200" b="1" dirty="0">
                <a:solidFill>
                  <a:schemeClr val="bg1">
                    <a:lumMod val="95000"/>
                  </a:schemeClr>
                </a:solidFill>
                <a:latin typeface="Monaco" pitchFamily="2" charset="77"/>
              </a:rPr>
              <a:t>=upwind15 ...</a:t>
            </a:r>
            <a:endParaRPr lang="en-US" sz="2200" b="1" dirty="0">
              <a:solidFill>
                <a:schemeClr val="bg1">
                  <a:lumMod val="95000"/>
                </a:schemeClr>
              </a:solidFill>
            </a:endParaRPr>
          </a:p>
        </p:txBody>
      </p:sp>
      <p:sp>
        <p:nvSpPr>
          <p:cNvPr id="4" name="Rectangle 3">
            <a:extLst>
              <a:ext uri="{FF2B5EF4-FFF2-40B4-BE49-F238E27FC236}">
                <a16:creationId xmlns:a16="http://schemas.microsoft.com/office/drawing/2014/main" id="{315CDEB5-B97B-2B40-B8A9-8A8D91D93761}"/>
              </a:ext>
            </a:extLst>
          </p:cNvPr>
          <p:cNvSpPr/>
          <p:nvPr/>
        </p:nvSpPr>
        <p:spPr>
          <a:xfrm>
            <a:off x="1077508" y="4999970"/>
            <a:ext cx="9331209" cy="1446550"/>
          </a:xfrm>
          <a:prstGeom prst="rect">
            <a:avLst/>
          </a:prstGeom>
        </p:spPr>
        <p:txBody>
          <a:bodyPr wrap="square">
            <a:spAutoFit/>
          </a:bodyPr>
          <a:lstStyle/>
          <a:p>
            <a:r>
              <a:rPr lang="en-US" sz="2200" dirty="0"/>
              <a:t>Create a test driver to:</a:t>
            </a:r>
          </a:p>
          <a:p>
            <a:r>
              <a:rPr lang="en-US" sz="2200" dirty="0"/>
              <a:t>	1. run executable</a:t>
            </a:r>
          </a:p>
          <a:p>
            <a:r>
              <a:rPr lang="en-US" sz="2200" dirty="0"/>
              <a:t>	2. check result</a:t>
            </a:r>
          </a:p>
          <a:p>
            <a:r>
              <a:rPr lang="en-US" sz="2200" dirty="0"/>
              <a:t>	3. clean up outputs</a:t>
            </a:r>
          </a:p>
        </p:txBody>
      </p:sp>
      <p:sp>
        <p:nvSpPr>
          <p:cNvPr id="8" name="Rectangle 7">
            <a:extLst>
              <a:ext uri="{FF2B5EF4-FFF2-40B4-BE49-F238E27FC236}">
                <a16:creationId xmlns:a16="http://schemas.microsoft.com/office/drawing/2014/main" id="{ADFF2688-404E-2D42-AFD1-817CB7B33602}"/>
              </a:ext>
            </a:extLst>
          </p:cNvPr>
          <p:cNvSpPr/>
          <p:nvPr/>
        </p:nvSpPr>
        <p:spPr>
          <a:xfrm>
            <a:off x="571670" y="897911"/>
            <a:ext cx="6305327" cy="430887"/>
          </a:xfrm>
          <a:prstGeom prst="rect">
            <a:avLst/>
          </a:prstGeom>
        </p:spPr>
        <p:txBody>
          <a:bodyPr wrap="square">
            <a:spAutoFit/>
          </a:bodyPr>
          <a:lstStyle/>
          <a:p>
            <a:r>
              <a:rPr lang="en-US" sz="2200" dirty="0" err="1">
                <a:solidFill>
                  <a:schemeClr val="tx2"/>
                </a:solidFill>
                <a:latin typeface="Menlo" panose="020B0609030804020204" pitchFamily="49" charset="0"/>
                <a:ea typeface="Menlo" panose="020B0609030804020204" pitchFamily="49" charset="0"/>
                <a:cs typeface="Menlo" panose="020B0609030804020204" pitchFamily="49" charset="0"/>
              </a:rPr>
              <a:t>makefile</a:t>
            </a:r>
            <a:r>
              <a:rPr lang="en-US" sz="2200" dirty="0">
                <a:solidFill>
                  <a:schemeClr val="tx2"/>
                </a:solidFill>
                <a:latin typeface="Menlo" panose="020B0609030804020204" pitchFamily="49" charset="0"/>
                <a:ea typeface="Menlo" panose="020B0609030804020204" pitchFamily="49" charset="0"/>
                <a:cs typeface="Menlo" panose="020B0609030804020204" pitchFamily="49" charset="0"/>
              </a:rPr>
              <a:t> include (</a:t>
            </a:r>
            <a:r>
              <a:rPr lang="en-US" sz="2200" dirty="0" err="1">
                <a:solidFill>
                  <a:schemeClr val="tx2"/>
                </a:solidFill>
                <a:latin typeface="Menlo" panose="020B0609030804020204" pitchFamily="49" charset="0"/>
                <a:ea typeface="Menlo" panose="020B0609030804020204" pitchFamily="49" charset="0"/>
                <a:cs typeface="Menlo" panose="020B0609030804020204" pitchFamily="49" charset="0"/>
              </a:rPr>
              <a:t>tests.mk</a:t>
            </a:r>
            <a:r>
              <a:rPr lang="en-US" sz="2200" dirty="0">
                <a:solidFill>
                  <a:schemeClr val="tx2"/>
                </a:solidFill>
                <a:latin typeface="Menlo" panose="020B0609030804020204" pitchFamily="49" charset="0"/>
                <a:ea typeface="Menlo" panose="020B0609030804020204" pitchFamily="49" charset="0"/>
                <a:cs typeface="Menlo" panose="020B0609030804020204" pitchFamily="49" charset="0"/>
              </a:rPr>
              <a:t>)</a:t>
            </a:r>
          </a:p>
        </p:txBody>
      </p:sp>
    </p:spTree>
    <p:extLst>
      <p:ext uri="{BB962C8B-B14F-4D97-AF65-F5344CB8AC3E}">
        <p14:creationId xmlns:p14="http://schemas.microsoft.com/office/powerpoint/2010/main" val="70538416"/>
      </p:ext>
    </p:extLst>
  </p:cSld>
  <p:clrMapOvr>
    <a:masterClrMapping/>
  </p:clrMapOvr>
</p:sld>
</file>

<file path=ppt/theme/theme1.xml><?xml version="1.0" encoding="utf-8"?>
<a:theme xmlns:a="http://schemas.openxmlformats.org/drawingml/2006/main" name="Presentations (Wide Screen)">
  <a:themeElements>
    <a:clrScheme name="ECP 171103 final">
      <a:dk1>
        <a:sysClr val="windowText" lastClr="000000"/>
      </a:dk1>
      <a:lt1>
        <a:sysClr val="window" lastClr="FFFFFF"/>
      </a:lt1>
      <a:dk2>
        <a:srgbClr val="266093"/>
      </a:dk2>
      <a:lt2>
        <a:srgbClr val="FFFFFF"/>
      </a:lt2>
      <a:accent1>
        <a:srgbClr val="2A75BB"/>
      </a:accent1>
      <a:accent2>
        <a:srgbClr val="84B641"/>
      </a:accent2>
      <a:accent3>
        <a:srgbClr val="43B1E5"/>
      </a:accent3>
      <a:accent4>
        <a:srgbClr val="D13940"/>
      </a:accent4>
      <a:accent5>
        <a:srgbClr val="C39C2F"/>
      </a:accent5>
      <a:accent6>
        <a:srgbClr val="7F7F7F"/>
      </a:accent6>
      <a:hlink>
        <a:srgbClr val="A03123"/>
      </a:hlink>
      <a:folHlink>
        <a:srgbClr val="00000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solidFill>
        <a:ln>
          <a:noFill/>
        </a:ln>
        <a:effectLst>
          <a:outerShdw blurRad="44450" dist="27940" dir="5400000" algn="ctr">
            <a:srgbClr val="000000">
              <a:alpha val="32000"/>
            </a:srgbClr>
          </a:outerShdw>
        </a:effectLst>
      </a:spPr>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defPPr algn="ctr">
          <a:lnSpc>
            <a:spcPct val="90000"/>
          </a:lnSpc>
          <a:defRPr sz="2000" dirty="0">
            <a:solidFill>
              <a:schemeClr val="bg1"/>
            </a:solidFill>
          </a:defRPr>
        </a:defPPr>
      </a:lstStyle>
    </a:spDef>
    <a:txDef>
      <a:spPr>
        <a:noFill/>
      </a:spPr>
      <a:bodyPr wrap="square" lIns="118872" tIns="91440" rIns="118872" bIns="91440" rtlCol="0" anchor="ctr" anchorCtr="0">
        <a:spAutoFit/>
      </a:bodyPr>
      <a:lstStyle>
        <a:defPPr algn="l">
          <a:lnSpc>
            <a:spcPct val="90000"/>
          </a:lnSpc>
          <a:defRPr dirty="0" smtClean="0"/>
        </a:defPPr>
      </a:lstStyle>
    </a:txDef>
  </a:objectDefaults>
  <a:extraClrSchemeLst/>
  <a:extLst>
    <a:ext uri="{05A4C25C-085E-4340-85A3-A5531E510DB2}">
      <thm15:themeFamily xmlns:thm15="http://schemas.microsoft.com/office/thememl/2012/main" name="ECP_PowerPointTemplate-v1.0_20171106" id="{82BFD86B-8FF4-4B2C-AD68-5655622D7E2C}" vid="{C92328A0-5FA1-40E2-AE72-E588ED49ADD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565464437F680748A68B85EB6594EA7D" ma:contentTypeVersion="0" ma:contentTypeDescription="Create a new document." ma:contentTypeScope="" ma:versionID="fe3f4dd58d5914c51cfc6deaa8ad845c">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Props1.xml><?xml version="1.0" encoding="utf-8"?>
<ds:datastoreItem xmlns:ds="http://schemas.openxmlformats.org/officeDocument/2006/customXml" ds:itemID="{A50EC660-24D0-43A0-AE5E-E274115E726B}">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www.w3.org/XML/1998/namespace"/>
    <ds:schemaRef ds:uri="http://purl.org/dc/dcmitype/"/>
    <ds:schemaRef ds:uri="http://schemas.microsoft.com/office/infopath/2007/PartnerControls"/>
  </ds:schemaRefs>
</ds:datastoreItem>
</file>

<file path=customXml/itemProps2.xml><?xml version="1.0" encoding="utf-8"?>
<ds:datastoreItem xmlns:ds="http://schemas.openxmlformats.org/officeDocument/2006/customXml" ds:itemID="{19E20559-B232-4371-8690-E3D8007EDB82}">
  <ds:schemaRefs>
    <ds:schemaRef ds:uri="http://schemas.microsoft.com/sharepoint/v3/contenttype/forms"/>
  </ds:schemaRefs>
</ds:datastoreItem>
</file>

<file path=customXml/itemProps3.xml><?xml version="1.0" encoding="utf-8"?>
<ds:datastoreItem xmlns:ds="http://schemas.openxmlformats.org/officeDocument/2006/customXml" ds:itemID="{E8DB7DEB-074E-4EE8-9B6E-FD277323109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docProps/app.xml><?xml version="1.0" encoding="utf-8"?>
<Properties xmlns="http://schemas.openxmlformats.org/officeDocument/2006/extended-properties" xmlns:vt="http://schemas.openxmlformats.org/officeDocument/2006/docPropsVTypes">
  <Template>ECP_PowerPoint_Template-v1.0_20171106</Template>
  <TotalTime>14376</TotalTime>
  <Words>5040</Words>
  <Application>Microsoft Office PowerPoint</Application>
  <PresentationFormat>Custom</PresentationFormat>
  <Paragraphs>351</Paragraphs>
  <Slides>20</Slides>
  <Notes>18</Notes>
  <HiddenSlides>7</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vt:i4>
      </vt:variant>
    </vt:vector>
  </HeadingPairs>
  <TitlesOfParts>
    <vt:vector size="26" baseType="lpstr">
      <vt:lpstr>Arial</vt:lpstr>
      <vt:lpstr>Arial Black</vt:lpstr>
      <vt:lpstr>Calibri</vt:lpstr>
      <vt:lpstr>Menlo</vt:lpstr>
      <vt:lpstr>Monaco</vt:lpstr>
      <vt:lpstr>Presentations (Wide Screen)</vt:lpstr>
      <vt:lpstr>Software Testing Walkthrough</vt:lpstr>
      <vt:lpstr>License, Citation and Acknowledgements</vt:lpstr>
      <vt:lpstr>Hello Numerical World Example (heat equation)</vt:lpstr>
      <vt:lpstr>What to Test?</vt:lpstr>
      <vt:lpstr>Running Tests via makefile</vt:lpstr>
      <vt:lpstr>TODO – try out new build tools and add tests to them</vt:lpstr>
      <vt:lpstr>existing makefile</vt:lpstr>
      <vt:lpstr>Conversion to cmake (entire file)</vt:lpstr>
      <vt:lpstr>existing tests</vt:lpstr>
      <vt:lpstr>Addition to CMakeLists.txt</vt:lpstr>
      <vt:lpstr>Bonus: swap out test driver (perl -&gt; awk)</vt:lpstr>
      <vt:lpstr>Running</vt:lpstr>
      <vt:lpstr>Conclusion – C, kernels, makefiles, CMakeLists, coverage, etc.</vt:lpstr>
      <vt:lpstr>Toy Example</vt:lpstr>
      <vt:lpstr>Adding BLT</vt:lpstr>
      <vt:lpstr>Toy Example</vt:lpstr>
      <vt:lpstr>Going Further</vt:lpstr>
      <vt:lpstr>How do we determine what other tests are needed?</vt:lpstr>
      <vt:lpstr>Checking coverage Example</vt:lpstr>
      <vt:lpstr>Graphical View of Gcov Output and Tutorials for Code Coverage </vt:lpstr>
    </vt:vector>
  </TitlesOfParts>
  <Company>ORNL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Challenges of Exascale Computing</dc:title>
  <dc:creator>Bernholdt, David E.</dc:creator>
  <cp:lastModifiedBy>Bernholdt, David</cp:lastModifiedBy>
  <cp:revision>226</cp:revision>
  <cp:lastPrinted>2017-11-02T18:35:01Z</cp:lastPrinted>
  <dcterms:created xsi:type="dcterms:W3CDTF">2018-11-06T17:28:56Z</dcterms:created>
  <dcterms:modified xsi:type="dcterms:W3CDTF">2021-06-20T15:53:25Z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0x010100565464437F680748A68B85EB6594EA7D</vt:lpwstr>
  </property>
</Properties>
</file>